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Lst>
  <p:notesMasterIdLst>
    <p:notesMasterId r:id="rId1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Lst>
  <p:sldSz cx="9144000" cy="5143500" type="screen16x9"/>
  <p:notesSz cx="6858000" cy="9144000"/>
  <p:embeddedFontLst>
    <p:embeddedFont>
      <p:font typeface="Georgia" panose="02040502050405020303" pitchFamily="18" charset="0"/>
      <p:regular r:id="rId18"/>
      <p:bold r:id="rId19"/>
      <p:italic r:id="rId20"/>
      <p:boldItalic r:id="rId21"/>
    </p:embeddedFont>
    <p:embeddedFont>
      <p:font typeface="Open Sans" panose="020B060603050402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3" d="100"/>
          <a:sy n="203" d="100"/>
        </p:scale>
        <p:origin x="59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e7294cf415_2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ge7294cf415_2_68: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sz="1400" b="0"/>
          </a:p>
          <a:p>
            <a:pPr marL="0" lvl="0" indent="0" algn="l" rtl="0">
              <a:spcBef>
                <a:spcPts val="0"/>
              </a:spcBef>
              <a:spcAft>
                <a:spcPts val="0"/>
              </a:spcAft>
              <a:buNone/>
            </a:pPr>
            <a:br>
              <a:rPr lang="en" sz="1400"/>
            </a:br>
            <a:endParaRPr sz="1400"/>
          </a:p>
        </p:txBody>
      </p:sp>
      <p:sp>
        <p:nvSpPr>
          <p:cNvPr id="120" name="Google Shape;120;ge7294cf415_2_68: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1</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7294cf415_2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e7294cf415_2_188: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sz="1400"/>
          </a:p>
        </p:txBody>
      </p:sp>
      <p:sp>
        <p:nvSpPr>
          <p:cNvPr id="238" name="Google Shape;238;ge7294cf415_2_188: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10</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7294cf415_2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e7294cf415_2_201: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sz="1400"/>
          </a:p>
        </p:txBody>
      </p:sp>
      <p:sp>
        <p:nvSpPr>
          <p:cNvPr id="251" name="Google Shape;251;ge7294cf415_2_201: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7294cf415_2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e7294cf415_2_214: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sz="1400"/>
          </a:p>
        </p:txBody>
      </p:sp>
      <p:sp>
        <p:nvSpPr>
          <p:cNvPr id="265" name="Google Shape;265;ge7294cf415_2_214: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e7294cf415_2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e7294cf415_2_175: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sz="1400"/>
          </a:p>
        </p:txBody>
      </p:sp>
      <p:sp>
        <p:nvSpPr>
          <p:cNvPr id="279" name="Google Shape;279;ge7294cf415_2_175: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e7294cf415_2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e7294cf415_2_227: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sz="1400"/>
          </a:p>
        </p:txBody>
      </p:sp>
      <p:sp>
        <p:nvSpPr>
          <p:cNvPr id="293" name="Google Shape;293;ge7294cf415_2_227: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14</a:t>
            </a:fld>
            <a:endParaRPr sz="1400"/>
          </a:p>
        </p:txBody>
      </p:sp>
    </p:spTree>
    <p:extLst>
      <p:ext uri="{BB962C8B-B14F-4D97-AF65-F5344CB8AC3E}">
        <p14:creationId xmlns:p14="http://schemas.microsoft.com/office/powerpoint/2010/main" val="3223606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7294cf415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e7294cf415_2_75: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sz="1400"/>
          </a:p>
        </p:txBody>
      </p:sp>
      <p:sp>
        <p:nvSpPr>
          <p:cNvPr id="128" name="Google Shape;128;ge7294cf415_2_75: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2</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7294cf415_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e7294cf415_2_89: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143" name="Google Shape;143;ge7294cf415_2_89: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3</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e7294cf415_2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e7294cf415_2_101: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sz="1400"/>
          </a:p>
        </p:txBody>
      </p:sp>
      <p:sp>
        <p:nvSpPr>
          <p:cNvPr id="157" name="Google Shape;157;ge7294cf415_2_101: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4</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e7294cf415_2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e7294cf415_2_112: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sz="1400"/>
          </a:p>
        </p:txBody>
      </p:sp>
      <p:sp>
        <p:nvSpPr>
          <p:cNvPr id="169" name="Google Shape;169;ge7294cf415_2_112: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5</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e7294cf415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e7294cf415_2_124: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sz="1400"/>
          </a:p>
        </p:txBody>
      </p:sp>
      <p:sp>
        <p:nvSpPr>
          <p:cNvPr id="182" name="Google Shape;182;ge7294cf415_2_124: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e7294cf415_2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e7294cf415_2_136: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80000"/>
              </a:lnSpc>
              <a:spcBef>
                <a:spcPts val="0"/>
              </a:spcBef>
              <a:spcAft>
                <a:spcPts val="0"/>
              </a:spcAft>
              <a:buNone/>
            </a:pPr>
            <a:endParaRPr sz="1100"/>
          </a:p>
        </p:txBody>
      </p:sp>
      <p:sp>
        <p:nvSpPr>
          <p:cNvPr id="195" name="Google Shape;195;ge7294cf415_2_136: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7</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e7294cf415_2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e7294cf415_2_149: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 </a:t>
            </a:r>
            <a:endParaRPr sz="1400"/>
          </a:p>
          <a:p>
            <a:pPr marL="0" lvl="0" indent="0" algn="l" rtl="0">
              <a:spcBef>
                <a:spcPts val="0"/>
              </a:spcBef>
              <a:spcAft>
                <a:spcPts val="0"/>
              </a:spcAft>
              <a:buNone/>
            </a:pPr>
            <a:endParaRPr sz="1400"/>
          </a:p>
        </p:txBody>
      </p:sp>
      <p:sp>
        <p:nvSpPr>
          <p:cNvPr id="209" name="Google Shape;209;ge7294cf415_2_149: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8</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7294cf415_2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e7294cf415_2_162: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None/>
            </a:pPr>
            <a:endParaRPr sz="1400"/>
          </a:p>
        </p:txBody>
      </p:sp>
      <p:sp>
        <p:nvSpPr>
          <p:cNvPr id="223" name="Google Shape;223;ge7294cf415_2_162: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lvl="0" indent="0" algn="r" rtl="0">
              <a:spcBef>
                <a:spcPts val="0"/>
              </a:spcBef>
              <a:spcAft>
                <a:spcPts val="0"/>
              </a:spcAft>
              <a:buNone/>
            </a:pPr>
            <a:fld id="{00000000-1234-1234-1234-123412341234}" type="slidenum">
              <a:rPr lang="en" sz="1400"/>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722313" y="3305175"/>
            <a:ext cx="7772400" cy="1438275"/>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chemeClr val="dk1"/>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762000" y="285750"/>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9" name="Google Shape;59;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p16"/>
          <p:cNvSpPr txBox="1">
            <a:spLocks noGrp="1"/>
          </p:cNvSpPr>
          <p:nvPr>
            <p:ph type="ctrTitle"/>
          </p:nvPr>
        </p:nvSpPr>
        <p:spPr>
          <a:xfrm>
            <a:off x="762000" y="228600"/>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Georgia"/>
              <a:buNone/>
              <a:defRPr sz="4000" b="1">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6"/>
          <p:cNvSpPr txBox="1">
            <a:spLocks noGrp="1"/>
          </p:cNvSpPr>
          <p:nvPr>
            <p:ph type="subTitle" idx="1"/>
          </p:nvPr>
        </p:nvSpPr>
        <p:spPr>
          <a:xfrm>
            <a:off x="990600" y="4000500"/>
            <a:ext cx="6934200" cy="74295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5F497A"/>
              </a:buClr>
              <a:buSzPts val="1600"/>
              <a:buNone/>
              <a:defRPr sz="1600">
                <a:solidFill>
                  <a:srgbClr val="5F497A"/>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70" name="Google Shape;70;p16" descr="seal latest no background (1).png"/>
          <p:cNvPicPr preferRelativeResize="0"/>
          <p:nvPr/>
        </p:nvPicPr>
        <p:blipFill rotWithShape="1">
          <a:blip r:embed="rId2">
            <a:alphaModFix/>
          </a:blip>
          <a:srcRect/>
          <a:stretch/>
        </p:blipFill>
        <p:spPr>
          <a:xfrm>
            <a:off x="2514600" y="1257300"/>
            <a:ext cx="2743200" cy="2743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7"/>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rmAutofit/>
          </a:bodyPr>
          <a:lstStyle>
            <a:lvl1pPr marL="457200" lvl="0" indent="-228600" algn="l">
              <a:spcBef>
                <a:spcPts val="560"/>
              </a:spcBef>
              <a:spcAft>
                <a:spcPts val="0"/>
              </a:spcAft>
              <a:buClr>
                <a:schemeClr val="dk1"/>
              </a:buClr>
              <a:buSzPts val="2800"/>
              <a:buNone/>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4" name="Google Shape;74;p17"/>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rmAutofit/>
          </a:bodyPr>
          <a:lstStyle>
            <a:lvl1pPr marL="457200" lvl="0" indent="-228600" algn="l">
              <a:spcBef>
                <a:spcPts val="560"/>
              </a:spcBef>
              <a:spcAft>
                <a:spcPts val="0"/>
              </a:spcAft>
              <a:buClr>
                <a:schemeClr val="dk1"/>
              </a:buClr>
              <a:buSzPts val="2800"/>
              <a:buNone/>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5" name="Google Shape;75;p1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1" name="Google Shape;81;p18"/>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dk1"/>
              </a:buClr>
              <a:buSzPts val="2400"/>
              <a:buNone/>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2" name="Google Shape;82;p18"/>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3" name="Google Shape;83;p18"/>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Clr>
                <a:schemeClr val="dk1"/>
              </a:buClr>
              <a:buSzPts val="2400"/>
              <a:buNone/>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4" name="Google Shape;84;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
        <p:nvSpPr>
          <p:cNvPr id="88" name="Google Shape;88;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457200" y="204788"/>
            <a:ext cx="3008313" cy="87153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0"/>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228600" algn="l">
              <a:spcBef>
                <a:spcPts val="640"/>
              </a:spcBef>
              <a:spcAft>
                <a:spcPts val="0"/>
              </a:spcAft>
              <a:buClr>
                <a:schemeClr val="dk1"/>
              </a:buClr>
              <a:buSzPts val="3200"/>
              <a:buNone/>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94" name="Google Shape;94;p20"/>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5" name="Google Shape;95;p2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1792288" y="3600450"/>
            <a:ext cx="5486400" cy="42505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01" name="Google Shape;101;p21"/>
          <p:cNvSpPr txBox="1">
            <a:spLocks noGrp="1"/>
          </p:cNvSpPr>
          <p:nvPr>
            <p:ph type="body" idx="1"/>
          </p:nvPr>
        </p:nvSpPr>
        <p:spPr>
          <a:xfrm>
            <a:off x="1792288" y="4025503"/>
            <a:ext cx="5486400" cy="603646"/>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02" name="Google Shape;102;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22"/>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8" name="Google Shape;108;p2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3"/>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4" name="Google Shape;114;p2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0000">
              <a:srgbClr val="FDFDFD"/>
            </a:gs>
            <a:gs pos="100000">
              <a:srgbClr val="7A7A7A"/>
            </a:gs>
          </a:gsLst>
          <a:path path="circle">
            <a:fillToRect l="50000" t="50000" r="50000" b="50000"/>
          </a:path>
          <a:tileRect/>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11.jpe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5.gif"/><Relationship Id="rId4" Type="http://schemas.openxmlformats.org/officeDocument/2006/relationships/notesSlide" Target="../notesSlides/notesSlide14.xml"/><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gif"/><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8.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notesSlide" Target="../notesSlides/notesSlide3.xml"/><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9.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notesSlide" Target="../notesSlides/notesSlide9.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547350" y="3963350"/>
            <a:ext cx="8049300" cy="51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Georgia"/>
              <a:buNone/>
            </a:pPr>
            <a:r>
              <a:rPr lang="en" sz="2800">
                <a:latin typeface="Georgia"/>
                <a:ea typeface="Georgia"/>
                <a:cs typeface="Georgia"/>
                <a:sym typeface="Georgia"/>
              </a:rPr>
              <a:t>GEORGIA OFFICE OF VICTIM SERVICES</a:t>
            </a:r>
            <a:endParaRPr sz="2800">
              <a:latin typeface="Georgia"/>
              <a:ea typeface="Georgia"/>
              <a:cs typeface="Georgia"/>
              <a:sym typeface="Georgia"/>
            </a:endParaRPr>
          </a:p>
        </p:txBody>
      </p:sp>
      <p:pic>
        <p:nvPicPr>
          <p:cNvPr id="123" name="Google Shape;123;p24"/>
          <p:cNvPicPr preferRelativeResize="0"/>
          <p:nvPr/>
        </p:nvPicPr>
        <p:blipFill>
          <a:blip r:embed="rId5">
            <a:alphaModFix/>
          </a:blip>
          <a:stretch>
            <a:fillRect/>
          </a:stretch>
        </p:blipFill>
        <p:spPr>
          <a:xfrm>
            <a:off x="2910925" y="196275"/>
            <a:ext cx="3322150" cy="3322150"/>
          </a:xfrm>
          <a:prstGeom prst="rect">
            <a:avLst/>
          </a:prstGeom>
          <a:noFill/>
          <a:ln>
            <a:noFill/>
          </a:ln>
        </p:spPr>
      </p:pic>
      <p:pic>
        <p:nvPicPr>
          <p:cNvPr id="2" name="OVS Slide 1">
            <a:hlinkClick r:id="" action="ppaction://media"/>
            <a:extLst>
              <a:ext uri="{FF2B5EF4-FFF2-40B4-BE49-F238E27FC236}">
                <a16:creationId xmlns:a16="http://schemas.microsoft.com/office/drawing/2014/main" id="{B43C0E49-58C2-4B4A-933B-C661B9152E2A}"/>
              </a:ext>
            </a:extLst>
          </p:cNvPr>
          <p:cNvPicPr>
            <a:picLocks noChangeAspect="1"/>
          </p:cNvPicPr>
          <p:nvPr>
            <a:audioFile r:link="rId2"/>
            <p:extLst>
              <p:ext uri="{DAA4B4D4-6D71-4841-9C94-3DE7FCFB9230}">
                <p14:media xmlns:p14="http://schemas.microsoft.com/office/powerpoint/2010/main" r:embed="rId1"/>
              </p:ext>
            </p:extLst>
          </p:nvPr>
        </p:nvPicPr>
        <p:blipFill>
          <a:blip r:embed="rId6">
            <a:biLevel thresh="75000"/>
            <a:extLst>
              <a:ext uri="{BEBA8EAE-BF5A-486C-A8C5-ECC9F3942E4B}">
                <a14:imgProps xmlns:a14="http://schemas.microsoft.com/office/drawing/2010/main">
                  <a14:imgLayer r:embed="rId7">
                    <a14:imgEffect>
                      <a14:colorTemperature colorTemp="11200"/>
                    </a14:imgEffect>
                    <a14:imgEffect>
                      <a14:saturation sat="0"/>
                    </a14:imgEffect>
                  </a14:imgLayer>
                </a14:imgProps>
              </a:ext>
            </a:extLst>
          </a:blip>
          <a:stretch>
            <a:fillRect/>
          </a:stretch>
        </p:blipFill>
        <p:spPr>
          <a:xfrm>
            <a:off x="8686800" y="46863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3" descr="seal latest no background (1).png"/>
          <p:cNvPicPr preferRelativeResize="0"/>
          <p:nvPr/>
        </p:nvPicPr>
        <p:blipFill rotWithShape="1">
          <a:blip r:embed="rId5">
            <a:alphaModFix/>
          </a:blip>
          <a:srcRect/>
          <a:stretch/>
        </p:blipFill>
        <p:spPr>
          <a:xfrm>
            <a:off x="0" y="0"/>
            <a:ext cx="1028700" cy="1028700"/>
          </a:xfrm>
          <a:prstGeom prst="rect">
            <a:avLst/>
          </a:prstGeom>
          <a:noFill/>
          <a:ln>
            <a:noFill/>
          </a:ln>
        </p:spPr>
      </p:pic>
      <p:sp>
        <p:nvSpPr>
          <p:cNvPr id="241" name="Google Shape;241;p33"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2" name="Google Shape;242;p33"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3" name="Google Shape;243;p33"/>
          <p:cNvSpPr txBox="1"/>
          <p:nvPr/>
        </p:nvSpPr>
        <p:spPr>
          <a:xfrm>
            <a:off x="598950" y="1655064"/>
            <a:ext cx="7946100" cy="3324600"/>
          </a:xfrm>
          <a:prstGeom prst="rect">
            <a:avLst/>
          </a:prstGeom>
          <a:noFill/>
          <a:ln>
            <a:noFill/>
          </a:ln>
        </p:spPr>
        <p:txBody>
          <a:bodyPr spcFirstLastPara="1" wrap="square" lIns="91425" tIns="45700" rIns="91425" bIns="45700" anchor="t" anchorCtr="0">
            <a:spAutoFit/>
          </a:bodyPr>
          <a:lstStyle/>
          <a:p>
            <a:pPr marL="457200" marR="0" lvl="0" indent="-317500" algn="l" rtl="0">
              <a:spcBef>
                <a:spcPts val="0"/>
              </a:spcBef>
              <a:spcAft>
                <a:spcPts val="0"/>
              </a:spcAft>
              <a:buClr>
                <a:schemeClr val="dk1"/>
              </a:buClr>
              <a:buSzPts val="1400"/>
              <a:buChar char="●"/>
            </a:pPr>
            <a:r>
              <a:rPr lang="en" sz="1500">
                <a:solidFill>
                  <a:schemeClr val="dk1"/>
                </a:solidFill>
                <a:latin typeface="Open Sans"/>
                <a:ea typeface="Open Sans"/>
                <a:cs typeface="Open Sans"/>
                <a:sym typeface="Open Sans"/>
              </a:rPr>
              <a:t>Victims Visitors’ Day is a partnership between the Georgia Office of Victim Services and District Attorney’s Victim Witness Assistance Programs throughout the state</a:t>
            </a:r>
            <a:endParaRPr sz="1500">
              <a:solidFill>
                <a:schemeClr val="dk1"/>
              </a:solidFill>
              <a:latin typeface="Open Sans"/>
              <a:ea typeface="Open Sans"/>
              <a:cs typeface="Open Sans"/>
              <a:sym typeface="Open Sans"/>
            </a:endParaRPr>
          </a:p>
          <a:p>
            <a:pPr marL="457200" lvl="0" indent="0" algn="l" rtl="0">
              <a:spcBef>
                <a:spcPts val="0"/>
              </a:spcBef>
              <a:spcAft>
                <a:spcPts val="0"/>
              </a:spcAft>
              <a:buNone/>
            </a:pPr>
            <a:endParaRPr sz="1500">
              <a:solidFill>
                <a:schemeClr val="dk1"/>
              </a:solidFill>
              <a:latin typeface="Open Sans"/>
              <a:ea typeface="Open Sans"/>
              <a:cs typeface="Open Sans"/>
              <a:sym typeface="Open Sans"/>
            </a:endParaRPr>
          </a:p>
          <a:p>
            <a:pPr marL="457200" lvl="0" indent="-323850" algn="l" rtl="0">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Crime victims can voice the impact of the crime, receive information concerning the current status of the offender and can register to receive future notifications regarding the status of the case</a:t>
            </a:r>
            <a:endParaRPr sz="1500">
              <a:solidFill>
                <a:schemeClr val="dk1"/>
              </a:solidFill>
              <a:latin typeface="Open Sans"/>
              <a:ea typeface="Open Sans"/>
              <a:cs typeface="Open Sans"/>
              <a:sym typeface="Open Sans"/>
            </a:endParaRPr>
          </a:p>
          <a:p>
            <a:pPr marL="457200" lvl="0" indent="0" algn="l" rtl="0">
              <a:spcBef>
                <a:spcPts val="0"/>
              </a:spcBef>
              <a:spcAft>
                <a:spcPts val="0"/>
              </a:spcAft>
              <a:buNone/>
            </a:pPr>
            <a:endParaRPr sz="1500">
              <a:solidFill>
                <a:schemeClr val="dk1"/>
              </a:solidFill>
              <a:latin typeface="Open Sans"/>
              <a:ea typeface="Open Sans"/>
              <a:cs typeface="Open Sans"/>
              <a:sym typeface="Open Sans"/>
            </a:endParaRPr>
          </a:p>
          <a:p>
            <a:pPr marL="457200" lvl="0" indent="-323850" algn="l" rtl="0">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Since 2006, the Georgia Office of Victim Services has hosted more than thirty separate events, serving thousands of crime victims and their family members</a:t>
            </a:r>
            <a:endParaRPr sz="1500">
              <a:solidFill>
                <a:srgbClr val="FF0000"/>
              </a:solidFill>
              <a:latin typeface="Open Sans"/>
              <a:ea typeface="Open Sans"/>
              <a:cs typeface="Open Sans"/>
              <a:sym typeface="Open Sans"/>
            </a:endParaRPr>
          </a:p>
          <a:p>
            <a:pPr marL="457200" lvl="0" indent="0" algn="l" rtl="0">
              <a:spcBef>
                <a:spcPts val="0"/>
              </a:spcBef>
              <a:spcAft>
                <a:spcPts val="0"/>
              </a:spcAft>
              <a:buNone/>
            </a:pPr>
            <a:endParaRPr sz="1500">
              <a:solidFill>
                <a:schemeClr val="dk1"/>
              </a:solidFill>
              <a:latin typeface="Open Sans"/>
              <a:ea typeface="Open Sans"/>
              <a:cs typeface="Open Sans"/>
              <a:sym typeface="Open Sans"/>
            </a:endParaRPr>
          </a:p>
          <a:p>
            <a:pPr marL="457200" marR="0" lvl="0" indent="-323850" algn="l" rtl="0">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VVD provides a unique opportunity for crime victims to meet face to face in a confidential setting to discuss their case with Parole Board members and or the leadership/decision-makers from each of the agencies that the Georgia Office of Victim Services represents</a:t>
            </a:r>
            <a:endParaRPr sz="1500">
              <a:solidFill>
                <a:srgbClr val="000000"/>
              </a:solidFill>
              <a:latin typeface="Open Sans"/>
              <a:ea typeface="Open Sans"/>
              <a:cs typeface="Open Sans"/>
              <a:sym typeface="Open Sans"/>
            </a:endParaRPr>
          </a:p>
        </p:txBody>
      </p:sp>
      <p:pic>
        <p:nvPicPr>
          <p:cNvPr id="244" name="Google Shape;244;p33" descr="White_Ring_Small (1).gif"/>
          <p:cNvPicPr preferRelativeResize="0"/>
          <p:nvPr/>
        </p:nvPicPr>
        <p:blipFill rotWithShape="1">
          <a:blip r:embed="rId6">
            <a:alphaModFix/>
          </a:blip>
          <a:srcRect/>
          <a:stretch/>
        </p:blipFill>
        <p:spPr>
          <a:xfrm>
            <a:off x="8115300" y="0"/>
            <a:ext cx="1028699" cy="1028700"/>
          </a:xfrm>
          <a:prstGeom prst="rect">
            <a:avLst/>
          </a:prstGeom>
          <a:noFill/>
          <a:ln>
            <a:noFill/>
          </a:ln>
        </p:spPr>
      </p:pic>
      <p:sp>
        <p:nvSpPr>
          <p:cNvPr id="245" name="Google Shape;245;p33"/>
          <p:cNvSpPr txBox="1">
            <a:spLocks noGrp="1"/>
          </p:cNvSpPr>
          <p:nvPr>
            <p:ph type="title"/>
          </p:nvPr>
        </p:nvSpPr>
        <p:spPr>
          <a:xfrm>
            <a:off x="0" y="85650"/>
            <a:ext cx="9144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 sz="3600" b="1"/>
              <a:t>  </a:t>
            </a:r>
            <a:r>
              <a:rPr lang="en" sz="2800" b="1">
                <a:latin typeface="Open Sans"/>
                <a:ea typeface="Open Sans"/>
                <a:cs typeface="Open Sans"/>
                <a:sym typeface="Open Sans"/>
              </a:rPr>
              <a:t>Georgia Office of Victim Services</a:t>
            </a:r>
            <a:endParaRPr sz="2800">
              <a:latin typeface="Open Sans"/>
              <a:ea typeface="Open Sans"/>
              <a:cs typeface="Open Sans"/>
              <a:sym typeface="Open Sans"/>
            </a:endParaRPr>
          </a:p>
        </p:txBody>
      </p:sp>
      <p:sp>
        <p:nvSpPr>
          <p:cNvPr id="246" name="Google Shape;246;p33"/>
          <p:cNvSpPr txBox="1"/>
          <p:nvPr/>
        </p:nvSpPr>
        <p:spPr>
          <a:xfrm>
            <a:off x="0" y="943050"/>
            <a:ext cx="91440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b="1" i="1">
                <a:solidFill>
                  <a:schemeClr val="dk1"/>
                </a:solidFill>
                <a:latin typeface="Open Sans"/>
                <a:ea typeface="Open Sans"/>
                <a:cs typeface="Open Sans"/>
                <a:sym typeface="Open Sans"/>
              </a:rPr>
              <a:t>Victims Visitors’ Day (VVD)</a:t>
            </a:r>
            <a:endParaRPr sz="2500" b="1" i="1">
              <a:solidFill>
                <a:schemeClr val="dk1"/>
              </a:solidFill>
              <a:latin typeface="Open Sans"/>
              <a:ea typeface="Open Sans"/>
              <a:cs typeface="Open Sans"/>
              <a:sym typeface="Open Sans"/>
            </a:endParaRPr>
          </a:p>
        </p:txBody>
      </p:sp>
      <p:pic>
        <p:nvPicPr>
          <p:cNvPr id="3" name="OVS Slide 10">
            <a:hlinkClick r:id="" action="ppaction://media"/>
            <a:extLst>
              <a:ext uri="{FF2B5EF4-FFF2-40B4-BE49-F238E27FC236}">
                <a16:creationId xmlns:a16="http://schemas.microsoft.com/office/drawing/2014/main" id="{AC65A35C-36BC-4626-8F09-762E523A17CE}"/>
              </a:ext>
            </a:extLst>
          </p:cNvPr>
          <p:cNvPicPr>
            <a:picLocks noChangeAspect="1"/>
          </p:cNvPicPr>
          <p:nvPr>
            <a:audioFile r:link="rId2"/>
            <p:extLst>
              <p:ext uri="{DAA4B4D4-6D71-4841-9C94-3DE7FCFB9230}">
                <p14:media xmlns:p14="http://schemas.microsoft.com/office/powerpoint/2010/main" r:embed="rId1"/>
              </p:ext>
            </p:extLst>
          </p:nvPr>
        </p:nvPicPr>
        <p:blipFill>
          <a:blip r:embed="rId7">
            <a:biLevel thresh="75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Lst>
          </a:blip>
          <a:stretch>
            <a:fillRect/>
          </a:stretch>
        </p:blipFill>
        <p:spPr>
          <a:xfrm>
            <a:off x="8686800" y="46863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4" descr="seal latest no background (1).png"/>
          <p:cNvPicPr preferRelativeResize="0"/>
          <p:nvPr/>
        </p:nvPicPr>
        <p:blipFill rotWithShape="1">
          <a:blip r:embed="rId5">
            <a:alphaModFix/>
          </a:blip>
          <a:srcRect/>
          <a:stretch/>
        </p:blipFill>
        <p:spPr>
          <a:xfrm>
            <a:off x="0" y="0"/>
            <a:ext cx="1028700" cy="1028700"/>
          </a:xfrm>
          <a:prstGeom prst="rect">
            <a:avLst/>
          </a:prstGeom>
          <a:noFill/>
          <a:ln>
            <a:noFill/>
          </a:ln>
        </p:spPr>
      </p:pic>
      <p:sp>
        <p:nvSpPr>
          <p:cNvPr id="254" name="Google Shape;254;p34"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5" name="Google Shape;255;p34"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56" name="Google Shape;256;p34" descr="White_Ring_Small (1).gif"/>
          <p:cNvPicPr preferRelativeResize="0"/>
          <p:nvPr/>
        </p:nvPicPr>
        <p:blipFill rotWithShape="1">
          <a:blip r:embed="rId6">
            <a:alphaModFix/>
          </a:blip>
          <a:srcRect/>
          <a:stretch/>
        </p:blipFill>
        <p:spPr>
          <a:xfrm>
            <a:off x="8115300" y="0"/>
            <a:ext cx="1028699" cy="1028700"/>
          </a:xfrm>
          <a:prstGeom prst="rect">
            <a:avLst/>
          </a:prstGeom>
          <a:noFill/>
          <a:ln>
            <a:noFill/>
          </a:ln>
        </p:spPr>
      </p:pic>
      <p:sp>
        <p:nvSpPr>
          <p:cNvPr id="257" name="Google Shape;257;p34"/>
          <p:cNvSpPr/>
          <p:nvPr/>
        </p:nvSpPr>
        <p:spPr>
          <a:xfrm>
            <a:off x="609600" y="2057400"/>
            <a:ext cx="7924800" cy="4847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br>
              <a:rPr lang="en" sz="1800" b="1">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sp>
        <p:nvSpPr>
          <p:cNvPr id="258" name="Google Shape;258;p34"/>
          <p:cNvSpPr/>
          <p:nvPr/>
        </p:nvSpPr>
        <p:spPr>
          <a:xfrm>
            <a:off x="598950" y="1655064"/>
            <a:ext cx="7946100" cy="20082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chemeClr val="dk1"/>
              </a:buClr>
              <a:buSzPts val="1800"/>
              <a:buFont typeface="Open Sans"/>
              <a:buChar char="●"/>
            </a:pPr>
            <a:r>
              <a:rPr lang="en" sz="1800" dirty="0">
                <a:solidFill>
                  <a:schemeClr val="dk1"/>
                </a:solidFill>
                <a:latin typeface="Open Sans"/>
                <a:ea typeface="Open Sans"/>
                <a:cs typeface="Open Sans"/>
                <a:sym typeface="Open Sans"/>
              </a:rPr>
              <a:t>VOD is a victim-centered/victim-initiated program that provides an opportunity for victims to have a structured, safe, one-on-one meeting with their offender, while in the Department of Corrections custody or in some cases while serving community supervision </a:t>
            </a:r>
            <a:endParaRPr sz="1800" dirty="0">
              <a:latin typeface="Open Sans"/>
              <a:ea typeface="Open Sans"/>
              <a:cs typeface="Open Sans"/>
              <a:sym typeface="Open Sans"/>
            </a:endParaRPr>
          </a:p>
          <a:p>
            <a:pPr marL="0" marR="0" lvl="0" indent="0" algn="l" rtl="0">
              <a:spcBef>
                <a:spcPts val="0"/>
              </a:spcBef>
              <a:spcAft>
                <a:spcPts val="0"/>
              </a:spcAft>
              <a:buNone/>
            </a:pPr>
            <a:br>
              <a:rPr lang="en" sz="2800" dirty="0">
                <a:solidFill>
                  <a:schemeClr val="dk1"/>
                </a:solidFill>
                <a:latin typeface="Arial"/>
                <a:ea typeface="Arial"/>
                <a:cs typeface="Arial"/>
                <a:sym typeface="Arial"/>
              </a:rPr>
            </a:br>
            <a:endParaRPr sz="2800" dirty="0">
              <a:solidFill>
                <a:schemeClr val="dk1"/>
              </a:solidFill>
              <a:latin typeface="Arial"/>
              <a:ea typeface="Arial"/>
              <a:cs typeface="Arial"/>
              <a:sym typeface="Arial"/>
            </a:endParaRPr>
          </a:p>
        </p:txBody>
      </p:sp>
      <p:sp>
        <p:nvSpPr>
          <p:cNvPr id="259" name="Google Shape;259;p34"/>
          <p:cNvSpPr txBox="1">
            <a:spLocks noGrp="1"/>
          </p:cNvSpPr>
          <p:nvPr>
            <p:ph type="title"/>
          </p:nvPr>
        </p:nvSpPr>
        <p:spPr>
          <a:xfrm>
            <a:off x="0" y="85650"/>
            <a:ext cx="9144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 sz="3600" b="1"/>
              <a:t>  </a:t>
            </a:r>
            <a:r>
              <a:rPr lang="en" sz="2800" b="1">
                <a:latin typeface="Open Sans"/>
                <a:ea typeface="Open Sans"/>
                <a:cs typeface="Open Sans"/>
                <a:sym typeface="Open Sans"/>
              </a:rPr>
              <a:t>Georgia Office of Victim Services</a:t>
            </a:r>
            <a:endParaRPr sz="2800">
              <a:latin typeface="Open Sans"/>
              <a:ea typeface="Open Sans"/>
              <a:cs typeface="Open Sans"/>
              <a:sym typeface="Open Sans"/>
            </a:endParaRPr>
          </a:p>
        </p:txBody>
      </p:sp>
      <p:sp>
        <p:nvSpPr>
          <p:cNvPr id="260" name="Google Shape;260;p34"/>
          <p:cNvSpPr txBox="1"/>
          <p:nvPr/>
        </p:nvSpPr>
        <p:spPr>
          <a:xfrm>
            <a:off x="-1" y="943050"/>
            <a:ext cx="91440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b="1" i="1">
                <a:solidFill>
                  <a:schemeClr val="dk1"/>
                </a:solidFill>
                <a:latin typeface="Open Sans"/>
                <a:ea typeface="Open Sans"/>
                <a:cs typeface="Open Sans"/>
                <a:sym typeface="Open Sans"/>
              </a:rPr>
              <a:t>Victim Offender Dialogue (VOD)</a:t>
            </a:r>
            <a:endParaRPr sz="2500" b="1" i="1">
              <a:solidFill>
                <a:schemeClr val="dk1"/>
              </a:solidFill>
              <a:latin typeface="Open Sans"/>
              <a:ea typeface="Open Sans"/>
              <a:cs typeface="Open Sans"/>
              <a:sym typeface="Open Sans"/>
            </a:endParaRPr>
          </a:p>
        </p:txBody>
      </p:sp>
      <p:pic>
        <p:nvPicPr>
          <p:cNvPr id="3" name="OVS Slide 11">
            <a:hlinkClick r:id="" action="ppaction://media"/>
            <a:extLst>
              <a:ext uri="{FF2B5EF4-FFF2-40B4-BE49-F238E27FC236}">
                <a16:creationId xmlns:a16="http://schemas.microsoft.com/office/drawing/2014/main" id="{D310E4D3-4370-4064-A3FA-991A6A9CC5F8}"/>
              </a:ext>
            </a:extLst>
          </p:cNvPr>
          <p:cNvPicPr>
            <a:picLocks noChangeAspect="1"/>
          </p:cNvPicPr>
          <p:nvPr>
            <a:audioFile r:link="rId2"/>
            <p:extLst>
              <p:ext uri="{DAA4B4D4-6D71-4841-9C94-3DE7FCFB9230}">
                <p14:media xmlns:p14="http://schemas.microsoft.com/office/powerpoint/2010/main" r:embed="rId1"/>
              </p:ext>
            </p:extLst>
          </p:nvPr>
        </p:nvPicPr>
        <p:blipFill>
          <a:blip r:embed="rId7">
            <a:biLevel thresh="75000"/>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8686800" y="46863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5" descr="seal latest no background (1).png"/>
          <p:cNvPicPr preferRelativeResize="0"/>
          <p:nvPr/>
        </p:nvPicPr>
        <p:blipFill rotWithShape="1">
          <a:blip r:embed="rId5">
            <a:alphaModFix/>
          </a:blip>
          <a:srcRect/>
          <a:stretch/>
        </p:blipFill>
        <p:spPr>
          <a:xfrm>
            <a:off x="0" y="0"/>
            <a:ext cx="1028700" cy="1028700"/>
          </a:xfrm>
          <a:prstGeom prst="rect">
            <a:avLst/>
          </a:prstGeom>
          <a:noFill/>
          <a:ln>
            <a:noFill/>
          </a:ln>
        </p:spPr>
      </p:pic>
      <p:sp>
        <p:nvSpPr>
          <p:cNvPr id="268" name="Google Shape;268;p35"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9" name="Google Shape;269;p35"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70" name="Google Shape;270;p35" descr="White_Ring_Small (1).gif"/>
          <p:cNvPicPr preferRelativeResize="0"/>
          <p:nvPr/>
        </p:nvPicPr>
        <p:blipFill rotWithShape="1">
          <a:blip r:embed="rId6">
            <a:alphaModFix/>
          </a:blip>
          <a:srcRect/>
          <a:stretch/>
        </p:blipFill>
        <p:spPr>
          <a:xfrm>
            <a:off x="8115300" y="0"/>
            <a:ext cx="1028699" cy="1028700"/>
          </a:xfrm>
          <a:prstGeom prst="rect">
            <a:avLst/>
          </a:prstGeom>
          <a:noFill/>
          <a:ln>
            <a:noFill/>
          </a:ln>
        </p:spPr>
      </p:pic>
      <p:sp>
        <p:nvSpPr>
          <p:cNvPr id="271" name="Google Shape;271;p35"/>
          <p:cNvSpPr/>
          <p:nvPr/>
        </p:nvSpPr>
        <p:spPr>
          <a:xfrm>
            <a:off x="609600" y="2057400"/>
            <a:ext cx="7924800" cy="4847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br>
              <a:rPr lang="en" sz="1800" b="1">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sp>
        <p:nvSpPr>
          <p:cNvPr id="272" name="Google Shape;272;p35"/>
          <p:cNvSpPr/>
          <p:nvPr/>
        </p:nvSpPr>
        <p:spPr>
          <a:xfrm>
            <a:off x="598950" y="1655064"/>
            <a:ext cx="7946100" cy="33933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VSP is a statewide network of dedicated victim-volunteers who aid, guide, and comfort victims and their families</a:t>
            </a:r>
            <a:endParaRPr sz="1800">
              <a:latin typeface="Open Sans"/>
              <a:ea typeface="Open Sans"/>
              <a:cs typeface="Open Sans"/>
              <a:sym typeface="Open Sans"/>
            </a:endParaRPr>
          </a:p>
          <a:p>
            <a:pPr marL="45720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Support includes, but is not limited to:</a:t>
            </a:r>
            <a:endParaRPr sz="1800">
              <a:solidFill>
                <a:schemeClr val="dk1"/>
              </a:solidFill>
              <a:latin typeface="Open Sans"/>
              <a:ea typeface="Open Sans"/>
              <a:cs typeface="Open Sans"/>
              <a:sym typeface="Open Sans"/>
            </a:endParaRPr>
          </a:p>
          <a:p>
            <a:pPr marL="914400" marR="0" lvl="1"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Sharing information about the Parole process</a:t>
            </a:r>
            <a:endParaRPr sz="1800">
              <a:latin typeface="Open Sans"/>
              <a:ea typeface="Open Sans"/>
              <a:cs typeface="Open Sans"/>
              <a:sym typeface="Open Sans"/>
            </a:endParaRPr>
          </a:p>
          <a:p>
            <a:pPr marL="914400" marR="0" lvl="1"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Helping to identify victim’s needs</a:t>
            </a:r>
            <a:endParaRPr sz="1800">
              <a:latin typeface="Open Sans"/>
              <a:ea typeface="Open Sans"/>
              <a:cs typeface="Open Sans"/>
              <a:sym typeface="Open Sans"/>
            </a:endParaRPr>
          </a:p>
          <a:p>
            <a:pPr marL="914400" marR="0" lvl="1"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Assisting with victim registration and impact statements</a:t>
            </a:r>
            <a:endParaRPr sz="1800">
              <a:latin typeface="Open Sans"/>
              <a:ea typeface="Open Sans"/>
              <a:cs typeface="Open Sans"/>
              <a:sym typeface="Open Sans"/>
            </a:endParaRPr>
          </a:p>
          <a:p>
            <a:pPr marL="914400" marR="0" lvl="1"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Participating in Georgia Office of Victim Services sponsored events</a:t>
            </a:r>
            <a:endParaRPr sz="1800">
              <a:latin typeface="Open Sans"/>
              <a:ea typeface="Open Sans"/>
              <a:cs typeface="Open Sans"/>
              <a:sym typeface="Open Sans"/>
            </a:endParaRPr>
          </a:p>
          <a:p>
            <a:pPr marL="914400" marR="0" lvl="1"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Serve as guest speakers at community meetings</a:t>
            </a:r>
            <a:endParaRPr sz="1800">
              <a:solidFill>
                <a:schemeClr val="dk1"/>
              </a:solidFill>
              <a:latin typeface="Open Sans"/>
              <a:ea typeface="Open Sans"/>
              <a:cs typeface="Open Sans"/>
              <a:sym typeface="Open Sans"/>
            </a:endParaRPr>
          </a:p>
          <a:p>
            <a:pPr marL="914400" lvl="1" indent="-368300" algn="l" rtl="0">
              <a:spcBef>
                <a:spcPts val="0"/>
              </a:spcBef>
              <a:spcAft>
                <a:spcPts val="0"/>
              </a:spcAft>
              <a:buClr>
                <a:schemeClr val="dk1"/>
              </a:buClr>
              <a:buSzPts val="2200"/>
              <a:buFont typeface="Open Sans"/>
              <a:buChar char="○"/>
            </a:pPr>
            <a:r>
              <a:rPr lang="en" sz="1800">
                <a:solidFill>
                  <a:schemeClr val="dk1"/>
                </a:solidFill>
                <a:latin typeface="Open Sans"/>
                <a:ea typeface="Open Sans"/>
                <a:cs typeface="Open Sans"/>
                <a:sym typeface="Open Sans"/>
              </a:rPr>
              <a:t>Promote restorative justice themed programs</a:t>
            </a:r>
            <a:endParaRPr sz="2200">
              <a:solidFill>
                <a:schemeClr val="dk1"/>
              </a:solidFill>
              <a:latin typeface="Open Sans"/>
              <a:ea typeface="Open Sans"/>
              <a:cs typeface="Open Sans"/>
              <a:sym typeface="Open Sans"/>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endParaRPr sz="2800">
              <a:solidFill>
                <a:schemeClr val="dk1"/>
              </a:solidFill>
              <a:latin typeface="Arial"/>
              <a:ea typeface="Arial"/>
              <a:cs typeface="Arial"/>
              <a:sym typeface="Arial"/>
            </a:endParaRPr>
          </a:p>
        </p:txBody>
      </p:sp>
      <p:sp>
        <p:nvSpPr>
          <p:cNvPr id="273" name="Google Shape;273;p35"/>
          <p:cNvSpPr txBox="1"/>
          <p:nvPr/>
        </p:nvSpPr>
        <p:spPr>
          <a:xfrm>
            <a:off x="0" y="943050"/>
            <a:ext cx="91440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b="1" i="1">
                <a:solidFill>
                  <a:schemeClr val="dk1"/>
                </a:solidFill>
                <a:latin typeface="Open Sans"/>
                <a:ea typeface="Open Sans"/>
                <a:cs typeface="Open Sans"/>
                <a:sym typeface="Open Sans"/>
              </a:rPr>
              <a:t>Victim Support Partners (VSP)</a:t>
            </a:r>
            <a:endParaRPr sz="2500" b="1" i="1">
              <a:solidFill>
                <a:schemeClr val="dk1"/>
              </a:solidFill>
              <a:latin typeface="Open Sans"/>
              <a:ea typeface="Open Sans"/>
              <a:cs typeface="Open Sans"/>
              <a:sym typeface="Open Sans"/>
            </a:endParaRPr>
          </a:p>
        </p:txBody>
      </p:sp>
      <p:sp>
        <p:nvSpPr>
          <p:cNvPr id="275" name="Google Shape;275;p35"/>
          <p:cNvSpPr txBox="1">
            <a:spLocks noGrp="1"/>
          </p:cNvSpPr>
          <p:nvPr>
            <p:ph type="title"/>
          </p:nvPr>
        </p:nvSpPr>
        <p:spPr>
          <a:xfrm>
            <a:off x="182856" y="85650"/>
            <a:ext cx="87783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 sz="3600" b="1"/>
              <a:t>  </a:t>
            </a:r>
            <a:r>
              <a:rPr lang="en" sz="2800" b="1">
                <a:latin typeface="Open Sans"/>
                <a:ea typeface="Open Sans"/>
                <a:cs typeface="Open Sans"/>
                <a:sym typeface="Open Sans"/>
              </a:rPr>
              <a:t>Georgia Office of Victim Services</a:t>
            </a:r>
            <a:endParaRPr sz="2800">
              <a:latin typeface="Open Sans"/>
              <a:ea typeface="Open Sans"/>
              <a:cs typeface="Open Sans"/>
              <a:sym typeface="Open Sans"/>
            </a:endParaRPr>
          </a:p>
        </p:txBody>
      </p:sp>
      <p:pic>
        <p:nvPicPr>
          <p:cNvPr id="3" name="OVS Slide 12">
            <a:hlinkClick r:id="" action="ppaction://media"/>
            <a:extLst>
              <a:ext uri="{FF2B5EF4-FFF2-40B4-BE49-F238E27FC236}">
                <a16:creationId xmlns:a16="http://schemas.microsoft.com/office/drawing/2014/main" id="{D8145D25-A454-4AED-BF3B-708805FDB195}"/>
              </a:ext>
            </a:extLst>
          </p:cNvPr>
          <p:cNvPicPr>
            <a:picLocks noChangeAspect="1"/>
          </p:cNvPicPr>
          <p:nvPr>
            <a:audioFile r:link="rId2"/>
            <p:extLst>
              <p:ext uri="{DAA4B4D4-6D71-4841-9C94-3DE7FCFB9230}">
                <p14:media xmlns:p14="http://schemas.microsoft.com/office/powerpoint/2010/main" r:embed="rId1"/>
              </p:ext>
            </p:extLst>
          </p:nvPr>
        </p:nvPicPr>
        <p:blipFill>
          <a:blip r:embed="rId7">
            <a:biLevel thresh="75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Lst>
          </a:blip>
          <a:stretch>
            <a:fillRect/>
          </a:stretch>
        </p:blipFill>
        <p:spPr>
          <a:xfrm>
            <a:off x="8686800" y="46863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6" descr="seal latest no background (1).png"/>
          <p:cNvPicPr preferRelativeResize="0"/>
          <p:nvPr/>
        </p:nvPicPr>
        <p:blipFill rotWithShape="1">
          <a:blip r:embed="rId5">
            <a:alphaModFix/>
          </a:blip>
          <a:srcRect/>
          <a:stretch/>
        </p:blipFill>
        <p:spPr>
          <a:xfrm>
            <a:off x="0" y="0"/>
            <a:ext cx="1028700" cy="1028700"/>
          </a:xfrm>
          <a:prstGeom prst="rect">
            <a:avLst/>
          </a:prstGeom>
          <a:noFill/>
          <a:ln>
            <a:noFill/>
          </a:ln>
        </p:spPr>
      </p:pic>
      <p:sp>
        <p:nvSpPr>
          <p:cNvPr id="282" name="Google Shape;282;p36"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3" name="Google Shape;283;p36"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84" name="Google Shape;284;p36" descr="White_Ring_Small (1).gif"/>
          <p:cNvPicPr preferRelativeResize="0"/>
          <p:nvPr/>
        </p:nvPicPr>
        <p:blipFill rotWithShape="1">
          <a:blip r:embed="rId6">
            <a:alphaModFix/>
          </a:blip>
          <a:srcRect/>
          <a:stretch/>
        </p:blipFill>
        <p:spPr>
          <a:xfrm>
            <a:off x="8115300" y="0"/>
            <a:ext cx="1028699" cy="1028700"/>
          </a:xfrm>
          <a:prstGeom prst="rect">
            <a:avLst/>
          </a:prstGeom>
          <a:noFill/>
          <a:ln>
            <a:noFill/>
          </a:ln>
        </p:spPr>
      </p:pic>
      <p:sp>
        <p:nvSpPr>
          <p:cNvPr id="285" name="Google Shape;285;p36"/>
          <p:cNvSpPr/>
          <p:nvPr/>
        </p:nvSpPr>
        <p:spPr>
          <a:xfrm>
            <a:off x="609600" y="2057400"/>
            <a:ext cx="7924800" cy="4847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br>
              <a:rPr lang="en" sz="1800" b="1">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sp>
        <p:nvSpPr>
          <p:cNvPr id="286" name="Google Shape;286;p36"/>
          <p:cNvSpPr/>
          <p:nvPr/>
        </p:nvSpPr>
        <p:spPr>
          <a:xfrm>
            <a:off x="598950" y="1666664"/>
            <a:ext cx="7946100" cy="26547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120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The Georgia Office of Victim Services serves as a liaison between crime victims, the State Board of Pardons and Paroles, the Georgia Department of Corrections, and the Department of Community Supervision when receiving unwanted, threatening, and harassing contact by an offender(s)</a:t>
            </a:r>
            <a:endParaRPr sz="1800">
              <a:solidFill>
                <a:schemeClr val="dk1"/>
              </a:solidFill>
              <a:latin typeface="Open Sans"/>
              <a:ea typeface="Open Sans"/>
              <a:cs typeface="Open Sans"/>
              <a:sym typeface="Open Sans"/>
            </a:endParaRPr>
          </a:p>
          <a:p>
            <a:pPr marL="457200" marR="0" lvl="0" indent="0" algn="l" rtl="0">
              <a:spcBef>
                <a:spcPts val="1200"/>
              </a:spcBef>
              <a:spcAft>
                <a:spcPts val="0"/>
              </a:spcAft>
              <a:buNone/>
            </a:pPr>
            <a:endParaRPr sz="2800">
              <a:solidFill>
                <a:schemeClr val="dk1"/>
              </a:solidFill>
            </a:endParaRPr>
          </a:p>
        </p:txBody>
      </p:sp>
      <p:sp>
        <p:nvSpPr>
          <p:cNvPr id="287" name="Google Shape;287;p36"/>
          <p:cNvSpPr txBox="1">
            <a:spLocks noGrp="1"/>
          </p:cNvSpPr>
          <p:nvPr>
            <p:ph type="title"/>
          </p:nvPr>
        </p:nvSpPr>
        <p:spPr>
          <a:xfrm>
            <a:off x="0" y="85650"/>
            <a:ext cx="9144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 sz="3600" b="1"/>
              <a:t>  </a:t>
            </a:r>
            <a:r>
              <a:rPr lang="en" sz="2800" b="1">
                <a:latin typeface="Open Sans"/>
                <a:ea typeface="Open Sans"/>
                <a:cs typeface="Open Sans"/>
                <a:sym typeface="Open Sans"/>
              </a:rPr>
              <a:t>Georgia Office of Victim Services</a:t>
            </a:r>
            <a:endParaRPr sz="2800">
              <a:latin typeface="Open Sans"/>
              <a:ea typeface="Open Sans"/>
              <a:cs typeface="Open Sans"/>
              <a:sym typeface="Open Sans"/>
            </a:endParaRPr>
          </a:p>
        </p:txBody>
      </p:sp>
      <p:sp>
        <p:nvSpPr>
          <p:cNvPr id="288" name="Google Shape;288;p36"/>
          <p:cNvSpPr txBox="1"/>
          <p:nvPr/>
        </p:nvSpPr>
        <p:spPr>
          <a:xfrm>
            <a:off x="0" y="943050"/>
            <a:ext cx="91440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b="1" i="1">
                <a:solidFill>
                  <a:schemeClr val="dk1"/>
                </a:solidFill>
                <a:latin typeface="Open Sans"/>
                <a:ea typeface="Open Sans"/>
                <a:cs typeface="Open Sans"/>
                <a:sym typeface="Open Sans"/>
              </a:rPr>
              <a:t>Unwanted Communication</a:t>
            </a:r>
            <a:endParaRPr sz="2500" b="1" i="1">
              <a:solidFill>
                <a:schemeClr val="dk1"/>
              </a:solidFill>
              <a:latin typeface="Open Sans"/>
              <a:ea typeface="Open Sans"/>
              <a:cs typeface="Open Sans"/>
              <a:sym typeface="Open Sans"/>
            </a:endParaRPr>
          </a:p>
        </p:txBody>
      </p:sp>
      <p:pic>
        <p:nvPicPr>
          <p:cNvPr id="3" name="OVS Slide 13">
            <a:hlinkClick r:id="" action="ppaction://media"/>
            <a:extLst>
              <a:ext uri="{FF2B5EF4-FFF2-40B4-BE49-F238E27FC236}">
                <a16:creationId xmlns:a16="http://schemas.microsoft.com/office/drawing/2014/main" id="{C1767B62-7054-4FD5-8054-ECD58C614722}"/>
              </a:ext>
            </a:extLst>
          </p:cNvPr>
          <p:cNvPicPr>
            <a:picLocks noChangeAspect="1"/>
          </p:cNvPicPr>
          <p:nvPr>
            <a:audioFile r:link="rId2"/>
            <p:extLst>
              <p:ext uri="{DAA4B4D4-6D71-4841-9C94-3DE7FCFB9230}">
                <p14:media xmlns:p14="http://schemas.microsoft.com/office/powerpoint/2010/main" r:embed="rId1"/>
              </p:ext>
            </p:extLst>
          </p:nvPr>
        </p:nvPicPr>
        <p:blipFill>
          <a:blip r:embed="rId7">
            <a:biLevel thresh="75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Lst>
          </a:blip>
          <a:stretch>
            <a:fillRect/>
          </a:stretch>
        </p:blipFill>
        <p:spPr>
          <a:xfrm>
            <a:off x="8686800" y="46863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7"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6" name="Google Shape;296;p37"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7" name="Google Shape;297;p37"/>
          <p:cNvSpPr/>
          <p:nvPr/>
        </p:nvSpPr>
        <p:spPr>
          <a:xfrm>
            <a:off x="598950" y="1660899"/>
            <a:ext cx="7946100" cy="26553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Office Number: 404-651-6668</a:t>
            </a:r>
            <a:endParaRPr sz="1800">
              <a:solidFill>
                <a:schemeClr val="dk1"/>
              </a:solidFill>
              <a:latin typeface="Open Sans"/>
              <a:ea typeface="Open Sans"/>
              <a:cs typeface="Open Sans"/>
              <a:sym typeface="Open Sans"/>
            </a:endParaRPr>
          </a:p>
          <a:p>
            <a:pPr marL="45720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Toll Free Number: 1-800-593-9474</a:t>
            </a:r>
            <a:endParaRPr sz="1800">
              <a:solidFill>
                <a:schemeClr val="dk1"/>
              </a:solidFill>
              <a:latin typeface="Open Sans"/>
              <a:ea typeface="Open Sans"/>
              <a:cs typeface="Open Sans"/>
              <a:sym typeface="Open Sans"/>
            </a:endParaRPr>
          </a:p>
          <a:p>
            <a:pPr marL="45720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Fax: 404-465-3567</a:t>
            </a:r>
            <a:endParaRPr sz="1800">
              <a:solidFill>
                <a:schemeClr val="dk1"/>
              </a:solidFill>
              <a:latin typeface="Open Sans"/>
              <a:ea typeface="Open Sans"/>
              <a:cs typeface="Open Sans"/>
              <a:sym typeface="Open Sans"/>
            </a:endParaRPr>
          </a:p>
          <a:p>
            <a:pPr marL="457200" marR="0" lvl="0" indent="0" algn="l" rtl="0">
              <a:spcBef>
                <a:spcPts val="0"/>
              </a:spcBef>
              <a:spcAft>
                <a:spcPts val="0"/>
              </a:spcAft>
              <a:buNone/>
            </a:pPr>
            <a:endParaRPr sz="1800" b="1">
              <a:solidFill>
                <a:schemeClr val="dk1"/>
              </a:solidFill>
              <a:latin typeface="Open Sans"/>
              <a:ea typeface="Open Sans"/>
              <a:cs typeface="Open Sans"/>
              <a:sym typeface="Open Sans"/>
            </a:endParaRPr>
          </a:p>
          <a:p>
            <a:pPr marL="457200" marR="0" lvl="0" indent="-342900" algn="l" rtl="0">
              <a:spcBef>
                <a:spcPts val="0"/>
              </a:spcBef>
              <a:spcAft>
                <a:spcPts val="0"/>
              </a:spcAft>
              <a:buSzPts val="1800"/>
              <a:buFont typeface="Open Sans"/>
              <a:buChar char="●"/>
            </a:pPr>
            <a:r>
              <a:rPr lang="en" sz="1800">
                <a:solidFill>
                  <a:schemeClr val="dk1"/>
                </a:solidFill>
                <a:latin typeface="Open Sans"/>
                <a:ea typeface="Open Sans"/>
                <a:cs typeface="Open Sans"/>
                <a:sym typeface="Open Sans"/>
              </a:rPr>
              <a:t>Email: victimservices@pap.ga.gov</a:t>
            </a:r>
            <a:endParaRPr sz="1800">
              <a:solidFill>
                <a:schemeClr val="dk1"/>
              </a:solidFill>
              <a:latin typeface="Open Sans"/>
              <a:ea typeface="Open Sans"/>
              <a:cs typeface="Open Sans"/>
              <a:sym typeface="Open Sans"/>
            </a:endParaRPr>
          </a:p>
          <a:p>
            <a:pPr marL="45720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457200" marR="0" lvl="0" indent="-342900" algn="l" rtl="0">
              <a:spcBef>
                <a:spcPts val="0"/>
              </a:spcBef>
              <a:spcAft>
                <a:spcPts val="0"/>
              </a:spcAft>
              <a:buSzPts val="1800"/>
              <a:buFont typeface="Open Sans"/>
              <a:buChar char="●"/>
            </a:pPr>
            <a:r>
              <a:rPr lang="en" sz="1800">
                <a:solidFill>
                  <a:schemeClr val="dk1"/>
                </a:solidFill>
                <a:latin typeface="Open Sans"/>
                <a:ea typeface="Open Sans"/>
                <a:cs typeface="Open Sans"/>
                <a:sym typeface="Open Sans"/>
              </a:rPr>
              <a:t>https://www.facebook.com/gavictimservices</a:t>
            </a:r>
            <a:endParaRPr sz="1800">
              <a:solidFill>
                <a:schemeClr val="dk1"/>
              </a:solidFill>
              <a:latin typeface="Open Sans"/>
              <a:ea typeface="Open Sans"/>
              <a:cs typeface="Open Sans"/>
              <a:sym typeface="Open Sans"/>
            </a:endParaRPr>
          </a:p>
          <a:p>
            <a:pPr marL="0" marR="0" lvl="0" indent="0" algn="ctr" rtl="0">
              <a:spcBef>
                <a:spcPts val="0"/>
              </a:spcBef>
              <a:spcAft>
                <a:spcPts val="0"/>
              </a:spcAft>
              <a:buNone/>
            </a:pPr>
            <a:br>
              <a:rPr lang="en" sz="1600">
                <a:solidFill>
                  <a:schemeClr val="dk1"/>
                </a:solidFill>
                <a:latin typeface="Arial"/>
                <a:ea typeface="Arial"/>
                <a:cs typeface="Arial"/>
                <a:sym typeface="Arial"/>
              </a:rPr>
            </a:br>
            <a:endParaRPr sz="1600">
              <a:solidFill>
                <a:schemeClr val="dk1"/>
              </a:solidFill>
              <a:latin typeface="Arial"/>
              <a:ea typeface="Arial"/>
              <a:cs typeface="Arial"/>
              <a:sym typeface="Arial"/>
            </a:endParaRPr>
          </a:p>
        </p:txBody>
      </p:sp>
      <p:pic>
        <p:nvPicPr>
          <p:cNvPr id="298" name="Google Shape;298;p37" descr="White_Ring_Small (1).gif"/>
          <p:cNvPicPr preferRelativeResize="0"/>
          <p:nvPr/>
        </p:nvPicPr>
        <p:blipFill rotWithShape="1">
          <a:blip r:embed="rId5">
            <a:alphaModFix/>
          </a:blip>
          <a:srcRect/>
          <a:stretch/>
        </p:blipFill>
        <p:spPr>
          <a:xfrm>
            <a:off x="8115300" y="0"/>
            <a:ext cx="1028699" cy="1028700"/>
          </a:xfrm>
          <a:prstGeom prst="rect">
            <a:avLst/>
          </a:prstGeom>
          <a:noFill/>
          <a:ln>
            <a:noFill/>
          </a:ln>
        </p:spPr>
      </p:pic>
      <p:pic>
        <p:nvPicPr>
          <p:cNvPr id="299" name="Google Shape;299;p37" descr="seal latest no background (1).png"/>
          <p:cNvPicPr preferRelativeResize="0"/>
          <p:nvPr/>
        </p:nvPicPr>
        <p:blipFill rotWithShape="1">
          <a:blip r:embed="rId6">
            <a:alphaModFix/>
          </a:blip>
          <a:srcRect/>
          <a:stretch/>
        </p:blipFill>
        <p:spPr>
          <a:xfrm>
            <a:off x="0" y="0"/>
            <a:ext cx="1028700" cy="1028700"/>
          </a:xfrm>
          <a:prstGeom prst="rect">
            <a:avLst/>
          </a:prstGeom>
          <a:noFill/>
          <a:ln>
            <a:noFill/>
          </a:ln>
        </p:spPr>
      </p:pic>
      <p:sp>
        <p:nvSpPr>
          <p:cNvPr id="300" name="Google Shape;300;p37"/>
          <p:cNvSpPr txBox="1">
            <a:spLocks noGrp="1"/>
          </p:cNvSpPr>
          <p:nvPr>
            <p:ph type="title"/>
          </p:nvPr>
        </p:nvSpPr>
        <p:spPr>
          <a:xfrm>
            <a:off x="0" y="85650"/>
            <a:ext cx="9144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 sz="3600" b="1"/>
              <a:t>  </a:t>
            </a:r>
            <a:r>
              <a:rPr lang="en" sz="2800" b="1">
                <a:latin typeface="Open Sans"/>
                <a:ea typeface="Open Sans"/>
                <a:cs typeface="Open Sans"/>
                <a:sym typeface="Open Sans"/>
              </a:rPr>
              <a:t>Georgia Office of Victim Services</a:t>
            </a:r>
            <a:endParaRPr sz="2800">
              <a:latin typeface="Open Sans"/>
              <a:ea typeface="Open Sans"/>
              <a:cs typeface="Open Sans"/>
              <a:sym typeface="Open Sans"/>
            </a:endParaRPr>
          </a:p>
        </p:txBody>
      </p:sp>
      <p:sp>
        <p:nvSpPr>
          <p:cNvPr id="301" name="Google Shape;301;p37"/>
          <p:cNvSpPr txBox="1"/>
          <p:nvPr/>
        </p:nvSpPr>
        <p:spPr>
          <a:xfrm>
            <a:off x="0" y="943050"/>
            <a:ext cx="91440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b="1" i="1">
                <a:solidFill>
                  <a:schemeClr val="dk1"/>
                </a:solidFill>
                <a:latin typeface="Open Sans"/>
                <a:ea typeface="Open Sans"/>
                <a:cs typeface="Open Sans"/>
                <a:sym typeface="Open Sans"/>
              </a:rPr>
              <a:t>Contact Information</a:t>
            </a:r>
            <a:endParaRPr sz="2500" b="1" i="1">
              <a:solidFill>
                <a:schemeClr val="dk1"/>
              </a:solidFill>
              <a:latin typeface="Open Sans"/>
              <a:ea typeface="Open Sans"/>
              <a:cs typeface="Open Sans"/>
              <a:sym typeface="Open Sans"/>
            </a:endParaRPr>
          </a:p>
        </p:txBody>
      </p:sp>
      <p:pic>
        <p:nvPicPr>
          <p:cNvPr id="2050" name="Picture 2">
            <a:extLst>
              <a:ext uri="{FF2B5EF4-FFF2-40B4-BE49-F238E27FC236}">
                <a16:creationId xmlns:a16="http://schemas.microsoft.com/office/drawing/2014/main" id="{D030F352-71F3-4EC9-8BAB-E77145E68C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6372" y="1886100"/>
            <a:ext cx="2828678" cy="1884622"/>
          </a:xfrm>
          <a:prstGeom prst="rect">
            <a:avLst/>
          </a:prstGeom>
          <a:noFill/>
          <a:extLst>
            <a:ext uri="{909E8E84-426E-40DD-AFC4-6F175D3DCCD1}">
              <a14:hiddenFill xmlns:a14="http://schemas.microsoft.com/office/drawing/2010/main">
                <a:solidFill>
                  <a:srgbClr val="FFFFFF"/>
                </a:solidFill>
              </a14:hiddenFill>
            </a:ext>
          </a:extLst>
        </p:spPr>
      </p:pic>
      <p:pic>
        <p:nvPicPr>
          <p:cNvPr id="2" name="OVS Slide 14">
            <a:hlinkClick r:id="" action="ppaction://media"/>
            <a:extLst>
              <a:ext uri="{FF2B5EF4-FFF2-40B4-BE49-F238E27FC236}">
                <a16:creationId xmlns:a16="http://schemas.microsoft.com/office/drawing/2014/main" id="{4267EA43-AECF-4D17-9450-AE6EDBF379B0}"/>
              </a:ext>
            </a:extLst>
          </p:cNvPr>
          <p:cNvPicPr>
            <a:picLocks noChangeAspect="1"/>
          </p:cNvPicPr>
          <p:nvPr>
            <a:audioFile r:link="rId2"/>
            <p:extLst>
              <p:ext uri="{DAA4B4D4-6D71-4841-9C94-3DE7FCFB9230}">
                <p14:media xmlns:p14="http://schemas.microsoft.com/office/powerpoint/2010/main" r:embed="rId1"/>
              </p:ext>
            </p:extLst>
          </p:nvPr>
        </p:nvPicPr>
        <p:blipFill>
          <a:blip r:embed="rId8">
            <a:biLevel thresh="75000"/>
            <a:extLst>
              <a:ext uri="{BEBA8EAE-BF5A-486C-A8C5-ECC9F3942E4B}">
                <a14:imgProps xmlns:a14="http://schemas.microsoft.com/office/drawing/2010/main">
                  <a14:imgLayer r:embed="rId9">
                    <a14:imgEffect>
                      <a14:colorTemperature colorTemp="11200"/>
                    </a14:imgEffect>
                    <a14:imgEffect>
                      <a14:saturation sat="0"/>
                    </a14:imgEffect>
                  </a14:imgLayer>
                </a14:imgProps>
              </a:ext>
            </a:extLst>
          </a:blip>
          <a:stretch>
            <a:fillRect/>
          </a:stretch>
        </p:blipFill>
        <p:spPr>
          <a:xfrm>
            <a:off x="8686800" y="4686300"/>
            <a:ext cx="457200" cy="457200"/>
          </a:xfrm>
          <a:prstGeom prst="rect">
            <a:avLst/>
          </a:prstGeom>
        </p:spPr>
      </p:pic>
    </p:spTree>
    <p:extLst>
      <p:ext uri="{BB962C8B-B14F-4D97-AF65-F5344CB8AC3E}">
        <p14:creationId xmlns:p14="http://schemas.microsoft.com/office/powerpoint/2010/main" val="817975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0" y="85650"/>
            <a:ext cx="9144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 sz="3600" b="1"/>
              <a:t>  </a:t>
            </a:r>
            <a:r>
              <a:rPr lang="en" sz="2800" b="1">
                <a:latin typeface="Open Sans"/>
                <a:ea typeface="Open Sans"/>
                <a:cs typeface="Open Sans"/>
                <a:sym typeface="Open Sans"/>
              </a:rPr>
              <a:t>Georgia Office of Victim Services</a:t>
            </a:r>
            <a:endParaRPr sz="2800">
              <a:latin typeface="Open Sans"/>
              <a:ea typeface="Open Sans"/>
              <a:cs typeface="Open Sans"/>
              <a:sym typeface="Open Sans"/>
            </a:endParaRPr>
          </a:p>
        </p:txBody>
      </p:sp>
      <p:sp>
        <p:nvSpPr>
          <p:cNvPr id="131" name="Google Shape;131;p25"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2" name="Google Shape;132;p25"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 name="Google Shape;133;p25"/>
          <p:cNvSpPr txBox="1"/>
          <p:nvPr/>
        </p:nvSpPr>
        <p:spPr>
          <a:xfrm>
            <a:off x="0" y="943050"/>
            <a:ext cx="91440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b="1" i="1">
                <a:solidFill>
                  <a:schemeClr val="dk1"/>
                </a:solidFill>
                <a:latin typeface="Open Sans"/>
                <a:ea typeface="Open Sans"/>
                <a:cs typeface="Open Sans"/>
                <a:sym typeface="Open Sans"/>
              </a:rPr>
              <a:t>Representing</a:t>
            </a:r>
            <a:endParaRPr sz="2500" b="1" i="1">
              <a:solidFill>
                <a:schemeClr val="dk1"/>
              </a:solidFill>
              <a:latin typeface="Open Sans"/>
              <a:ea typeface="Open Sans"/>
              <a:cs typeface="Open Sans"/>
              <a:sym typeface="Open Sans"/>
            </a:endParaRPr>
          </a:p>
        </p:txBody>
      </p:sp>
      <p:sp>
        <p:nvSpPr>
          <p:cNvPr id="134" name="Google Shape;134;p25"/>
          <p:cNvSpPr txBox="1"/>
          <p:nvPr/>
        </p:nvSpPr>
        <p:spPr>
          <a:xfrm>
            <a:off x="1026289" y="1655064"/>
            <a:ext cx="7091400" cy="1785600"/>
          </a:xfrm>
          <a:prstGeom prst="rect">
            <a:avLst/>
          </a:prstGeom>
          <a:noFill/>
          <a:ln>
            <a:noFill/>
          </a:ln>
        </p:spPr>
        <p:txBody>
          <a:bodyPr spcFirstLastPara="1" wrap="square" lIns="91425" tIns="45700" rIns="91425" bIns="45700" anchor="t" anchorCtr="0">
            <a:spAutoFit/>
          </a:bodyPr>
          <a:lstStyle/>
          <a:p>
            <a:pPr marL="914400" marR="0" lvl="1"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State Board of Pardons and Paroles</a:t>
            </a:r>
            <a:endParaRPr sz="1800">
              <a:solidFill>
                <a:schemeClr val="dk1"/>
              </a:solidFill>
              <a:latin typeface="Open Sans"/>
              <a:ea typeface="Open Sans"/>
              <a:cs typeface="Open Sans"/>
              <a:sym typeface="Open Sans"/>
            </a:endParaRPr>
          </a:p>
          <a:p>
            <a:pPr marL="91440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914400" lvl="1"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Department of Corrections</a:t>
            </a:r>
            <a:endParaRPr sz="1800">
              <a:solidFill>
                <a:schemeClr val="dk1"/>
              </a:solidFill>
              <a:latin typeface="Open Sans"/>
              <a:ea typeface="Open Sans"/>
              <a:cs typeface="Open Sans"/>
              <a:sym typeface="Open Sans"/>
            </a:endParaRPr>
          </a:p>
          <a:p>
            <a:pPr marL="914400" lvl="0" indent="0" algn="l" rtl="0">
              <a:spcBef>
                <a:spcPts val="0"/>
              </a:spcBef>
              <a:spcAft>
                <a:spcPts val="0"/>
              </a:spcAft>
              <a:buNone/>
            </a:pPr>
            <a:endParaRPr sz="1800">
              <a:solidFill>
                <a:schemeClr val="dk1"/>
              </a:solidFill>
              <a:latin typeface="Open Sans"/>
              <a:ea typeface="Open Sans"/>
              <a:cs typeface="Open Sans"/>
              <a:sym typeface="Open Sans"/>
            </a:endParaRPr>
          </a:p>
          <a:p>
            <a:pPr marL="914400" lvl="1"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Department of Community Supervision</a:t>
            </a:r>
            <a:endParaRPr sz="2000">
              <a:solidFill>
                <a:schemeClr val="dk1"/>
              </a:solidFill>
              <a:latin typeface="Open Sans"/>
              <a:ea typeface="Open Sans"/>
              <a:cs typeface="Open Sans"/>
              <a:sym typeface="Open Sans"/>
            </a:endParaRPr>
          </a:p>
          <a:p>
            <a:pPr marL="457200" marR="0" lvl="0" indent="0" algn="l" rtl="0">
              <a:spcBef>
                <a:spcPts val="0"/>
              </a:spcBef>
              <a:spcAft>
                <a:spcPts val="0"/>
              </a:spcAft>
              <a:buNone/>
            </a:pPr>
            <a:endParaRPr sz="2000">
              <a:solidFill>
                <a:schemeClr val="dk1"/>
              </a:solidFill>
              <a:latin typeface="Open Sans"/>
              <a:ea typeface="Open Sans"/>
              <a:cs typeface="Open Sans"/>
              <a:sym typeface="Open Sans"/>
            </a:endParaRPr>
          </a:p>
        </p:txBody>
      </p:sp>
      <p:pic>
        <p:nvPicPr>
          <p:cNvPr id="135" name="Google Shape;135;p25" descr="seal latest no background (1).png"/>
          <p:cNvPicPr preferRelativeResize="0"/>
          <p:nvPr/>
        </p:nvPicPr>
        <p:blipFill rotWithShape="1">
          <a:blip r:embed="rId5">
            <a:alphaModFix/>
          </a:blip>
          <a:srcRect/>
          <a:stretch/>
        </p:blipFill>
        <p:spPr>
          <a:xfrm>
            <a:off x="460378" y="3314725"/>
            <a:ext cx="1371600" cy="1371600"/>
          </a:xfrm>
          <a:prstGeom prst="rect">
            <a:avLst/>
          </a:prstGeom>
          <a:noFill/>
          <a:ln>
            <a:noFill/>
          </a:ln>
        </p:spPr>
      </p:pic>
      <p:pic>
        <p:nvPicPr>
          <p:cNvPr id="136" name="Google Shape;136;p25" descr="White_Ring_Small (1).gif"/>
          <p:cNvPicPr preferRelativeResize="0"/>
          <p:nvPr/>
        </p:nvPicPr>
        <p:blipFill rotWithShape="1">
          <a:blip r:embed="rId6">
            <a:alphaModFix/>
          </a:blip>
          <a:srcRect/>
          <a:stretch/>
        </p:blipFill>
        <p:spPr>
          <a:xfrm>
            <a:off x="7315200" y="3314725"/>
            <a:ext cx="1371600" cy="1371600"/>
          </a:xfrm>
          <a:prstGeom prst="rect">
            <a:avLst/>
          </a:prstGeom>
          <a:noFill/>
          <a:ln>
            <a:noFill/>
          </a:ln>
        </p:spPr>
      </p:pic>
      <p:pic>
        <p:nvPicPr>
          <p:cNvPr id="138" name="Google Shape;138;p25"/>
          <p:cNvPicPr preferRelativeResize="0"/>
          <p:nvPr/>
        </p:nvPicPr>
        <p:blipFill>
          <a:blip r:embed="rId7">
            <a:alphaModFix/>
          </a:blip>
          <a:stretch>
            <a:fillRect/>
          </a:stretch>
        </p:blipFill>
        <p:spPr>
          <a:xfrm>
            <a:off x="5028238" y="3314713"/>
            <a:ext cx="1371600" cy="1371600"/>
          </a:xfrm>
          <a:prstGeom prst="rect">
            <a:avLst/>
          </a:prstGeom>
          <a:noFill/>
          <a:ln>
            <a:noFill/>
          </a:ln>
        </p:spPr>
      </p:pic>
      <p:pic>
        <p:nvPicPr>
          <p:cNvPr id="139" name="Google Shape;139;p25"/>
          <p:cNvPicPr preferRelativeResize="0"/>
          <p:nvPr/>
        </p:nvPicPr>
        <p:blipFill>
          <a:blip r:embed="rId8">
            <a:alphaModFix/>
          </a:blip>
          <a:stretch>
            <a:fillRect/>
          </a:stretch>
        </p:blipFill>
        <p:spPr>
          <a:xfrm>
            <a:off x="2744313" y="3314725"/>
            <a:ext cx="1371600" cy="1371600"/>
          </a:xfrm>
          <a:prstGeom prst="rect">
            <a:avLst/>
          </a:prstGeom>
          <a:noFill/>
          <a:ln>
            <a:noFill/>
          </a:ln>
        </p:spPr>
      </p:pic>
      <p:pic>
        <p:nvPicPr>
          <p:cNvPr id="2" name="OVS Slide 2">
            <a:hlinkClick r:id="" action="ppaction://media"/>
            <a:extLst>
              <a:ext uri="{FF2B5EF4-FFF2-40B4-BE49-F238E27FC236}">
                <a16:creationId xmlns:a16="http://schemas.microsoft.com/office/drawing/2014/main" id="{F5A7CCE9-435D-4912-A35B-785DFA2CB564}"/>
              </a:ext>
            </a:extLst>
          </p:cNvPr>
          <p:cNvPicPr>
            <a:picLocks noChangeAspect="1"/>
          </p:cNvPicPr>
          <p:nvPr>
            <a:audioFile r:link="rId2"/>
            <p:extLst>
              <p:ext uri="{DAA4B4D4-6D71-4841-9C94-3DE7FCFB9230}">
                <p14:media xmlns:p14="http://schemas.microsoft.com/office/powerpoint/2010/main" r:embed="rId1"/>
              </p:ext>
            </p:extLst>
          </p:nvPr>
        </p:nvPicPr>
        <p:blipFill>
          <a:blip r:embed="rId9">
            <a:biLevel thresh="75000"/>
            <a:extLst>
              <a:ext uri="{BEBA8EAE-BF5A-486C-A8C5-ECC9F3942E4B}">
                <a14:imgProps xmlns:a14="http://schemas.microsoft.com/office/drawing/2010/main">
                  <a14:imgLayer r:embed="rId10">
                    <a14:imgEffect>
                      <a14:colorTemperature colorTemp="11200"/>
                    </a14:imgEffect>
                    <a14:imgEffect>
                      <a14:saturation sat="0"/>
                    </a14:imgEffect>
                  </a14:imgLayer>
                </a14:imgProps>
              </a:ext>
            </a:extLst>
          </a:blip>
          <a:stretch>
            <a:fillRect/>
          </a:stretch>
        </p:blipFill>
        <p:spPr>
          <a:xfrm>
            <a:off x="8686800" y="4686313"/>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6" descr="seal latest no background (1).png"/>
          <p:cNvPicPr preferRelativeResize="0"/>
          <p:nvPr/>
        </p:nvPicPr>
        <p:blipFill rotWithShape="1">
          <a:blip r:embed="rId5">
            <a:alphaModFix/>
          </a:blip>
          <a:srcRect/>
          <a:stretch/>
        </p:blipFill>
        <p:spPr>
          <a:xfrm>
            <a:off x="0" y="0"/>
            <a:ext cx="1028700" cy="1028700"/>
          </a:xfrm>
          <a:prstGeom prst="rect">
            <a:avLst/>
          </a:prstGeom>
          <a:noFill/>
          <a:ln>
            <a:noFill/>
          </a:ln>
        </p:spPr>
      </p:pic>
      <p:sp>
        <p:nvSpPr>
          <p:cNvPr id="146" name="Google Shape;146;p26"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 name="Google Shape;147;p26"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 name="Google Shape;148;p26"/>
          <p:cNvSpPr txBox="1"/>
          <p:nvPr/>
        </p:nvSpPr>
        <p:spPr>
          <a:xfrm>
            <a:off x="458839" y="1579664"/>
            <a:ext cx="82263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rgbClr val="000000"/>
                </a:solidFill>
                <a:latin typeface="Open Sans"/>
                <a:ea typeface="Open Sans"/>
                <a:cs typeface="Open Sans"/>
                <a:sym typeface="Open Sans"/>
              </a:rPr>
              <a:t>To provide post sentencing support and information to crime victims, their families, and members of the community.</a:t>
            </a:r>
            <a:endParaRPr sz="1800">
              <a:solidFill>
                <a:srgbClr val="000000"/>
              </a:solidFill>
              <a:latin typeface="Open Sans"/>
              <a:ea typeface="Open Sans"/>
              <a:cs typeface="Open Sans"/>
              <a:sym typeface="Open Sans"/>
            </a:endParaRPr>
          </a:p>
          <a:p>
            <a:pPr marL="914400" marR="0" lvl="0" indent="0" algn="just" rtl="0">
              <a:spcBef>
                <a:spcPts val="0"/>
              </a:spcBef>
              <a:spcAft>
                <a:spcPts val="0"/>
              </a:spcAft>
              <a:buNone/>
            </a:pPr>
            <a:endParaRPr sz="2000">
              <a:latin typeface="Open Sans"/>
              <a:ea typeface="Open Sans"/>
              <a:cs typeface="Open Sans"/>
              <a:sym typeface="Open Sans"/>
            </a:endParaRPr>
          </a:p>
        </p:txBody>
      </p:sp>
      <p:pic>
        <p:nvPicPr>
          <p:cNvPr id="149" name="Google Shape;149;p26" descr="White_Ring_Small (1).gif"/>
          <p:cNvPicPr preferRelativeResize="0"/>
          <p:nvPr/>
        </p:nvPicPr>
        <p:blipFill rotWithShape="1">
          <a:blip r:embed="rId6">
            <a:alphaModFix/>
          </a:blip>
          <a:srcRect/>
          <a:stretch/>
        </p:blipFill>
        <p:spPr>
          <a:xfrm>
            <a:off x="8115300" y="0"/>
            <a:ext cx="1028699" cy="1028700"/>
          </a:xfrm>
          <a:prstGeom prst="rect">
            <a:avLst/>
          </a:prstGeom>
          <a:noFill/>
          <a:ln>
            <a:noFill/>
          </a:ln>
        </p:spPr>
      </p:pic>
      <p:sp>
        <p:nvSpPr>
          <p:cNvPr id="150" name="Google Shape;150;p26"/>
          <p:cNvSpPr txBox="1">
            <a:spLocks noGrp="1"/>
          </p:cNvSpPr>
          <p:nvPr>
            <p:ph type="title"/>
          </p:nvPr>
        </p:nvSpPr>
        <p:spPr>
          <a:xfrm>
            <a:off x="0" y="85650"/>
            <a:ext cx="9144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 sz="3600" b="1"/>
              <a:t>  </a:t>
            </a:r>
            <a:r>
              <a:rPr lang="en" sz="2800" b="1">
                <a:latin typeface="Open Sans"/>
                <a:ea typeface="Open Sans"/>
                <a:cs typeface="Open Sans"/>
                <a:sym typeface="Open Sans"/>
              </a:rPr>
              <a:t>Georgia Office of Victim Services</a:t>
            </a:r>
            <a:endParaRPr sz="2800">
              <a:latin typeface="Open Sans"/>
              <a:ea typeface="Open Sans"/>
              <a:cs typeface="Open Sans"/>
              <a:sym typeface="Open Sans"/>
            </a:endParaRPr>
          </a:p>
        </p:txBody>
      </p:sp>
      <p:sp>
        <p:nvSpPr>
          <p:cNvPr id="152" name="Google Shape;152;p26"/>
          <p:cNvSpPr txBox="1"/>
          <p:nvPr/>
        </p:nvSpPr>
        <p:spPr>
          <a:xfrm>
            <a:off x="0" y="943050"/>
            <a:ext cx="91440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b="1" i="1">
                <a:solidFill>
                  <a:schemeClr val="dk1"/>
                </a:solidFill>
                <a:latin typeface="Open Sans"/>
                <a:ea typeface="Open Sans"/>
                <a:cs typeface="Open Sans"/>
                <a:sym typeface="Open Sans"/>
              </a:rPr>
              <a:t>Mission Statement</a:t>
            </a:r>
            <a:endParaRPr sz="2500" b="1" i="1">
              <a:solidFill>
                <a:schemeClr val="dk1"/>
              </a:solidFill>
              <a:latin typeface="Open Sans"/>
              <a:ea typeface="Open Sans"/>
              <a:cs typeface="Open Sans"/>
              <a:sym typeface="Open Sans"/>
            </a:endParaRPr>
          </a:p>
        </p:txBody>
      </p:sp>
      <p:pic>
        <p:nvPicPr>
          <p:cNvPr id="153" name="Google Shape;153;p26"/>
          <p:cNvPicPr preferRelativeResize="0"/>
          <p:nvPr/>
        </p:nvPicPr>
        <p:blipFill>
          <a:blip r:embed="rId7">
            <a:alphaModFix/>
          </a:blip>
          <a:stretch>
            <a:fillRect/>
          </a:stretch>
        </p:blipFill>
        <p:spPr>
          <a:xfrm>
            <a:off x="2786225" y="2571750"/>
            <a:ext cx="3571549" cy="2381026"/>
          </a:xfrm>
          <a:prstGeom prst="rect">
            <a:avLst/>
          </a:prstGeom>
          <a:noFill/>
          <a:ln>
            <a:noFill/>
          </a:ln>
        </p:spPr>
      </p:pic>
      <p:pic>
        <p:nvPicPr>
          <p:cNvPr id="2" name="OVS Slide 3">
            <a:hlinkClick r:id="" action="ppaction://media"/>
            <a:extLst>
              <a:ext uri="{FF2B5EF4-FFF2-40B4-BE49-F238E27FC236}">
                <a16:creationId xmlns:a16="http://schemas.microsoft.com/office/drawing/2014/main" id="{DE1EF708-3D14-400D-92F8-0A301D4700A0}"/>
              </a:ext>
            </a:extLst>
          </p:cNvPr>
          <p:cNvPicPr>
            <a:picLocks noChangeAspect="1"/>
          </p:cNvPicPr>
          <p:nvPr>
            <a:audioFile r:link="rId2"/>
            <p:extLst>
              <p:ext uri="{DAA4B4D4-6D71-4841-9C94-3DE7FCFB9230}">
                <p14:media xmlns:p14="http://schemas.microsoft.com/office/powerpoint/2010/main" r:embed="rId1"/>
              </p:ext>
            </p:extLst>
          </p:nvPr>
        </p:nvPicPr>
        <p:blipFill>
          <a:blip r:embed="rId8">
            <a:biLevel thresh="75000"/>
            <a:extLst>
              <a:ext uri="{BEBA8EAE-BF5A-486C-A8C5-ECC9F3942E4B}">
                <a14:imgProps xmlns:a14="http://schemas.microsoft.com/office/drawing/2010/main">
                  <a14:imgLayer r:embed="rId9">
                    <a14:imgEffect>
                      <a14:colorTemperature colorTemp="11200"/>
                    </a14:imgEffect>
                    <a14:imgEffect>
                      <a14:saturation sat="0"/>
                    </a14:imgEffect>
                  </a14:imgLayer>
                </a14:imgProps>
              </a:ext>
            </a:extLst>
          </a:blip>
          <a:stretch>
            <a:fillRect/>
          </a:stretch>
        </p:blipFill>
        <p:spPr>
          <a:xfrm>
            <a:off x="8686800" y="46863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7" descr="seal latest no background (1).png"/>
          <p:cNvPicPr preferRelativeResize="0"/>
          <p:nvPr/>
        </p:nvPicPr>
        <p:blipFill rotWithShape="1">
          <a:blip r:embed="rId5">
            <a:alphaModFix/>
          </a:blip>
          <a:srcRect/>
          <a:stretch/>
        </p:blipFill>
        <p:spPr>
          <a:xfrm>
            <a:off x="0" y="0"/>
            <a:ext cx="1028700" cy="1028700"/>
          </a:xfrm>
          <a:prstGeom prst="rect">
            <a:avLst/>
          </a:prstGeom>
          <a:noFill/>
          <a:ln>
            <a:noFill/>
          </a:ln>
        </p:spPr>
      </p:pic>
      <p:sp>
        <p:nvSpPr>
          <p:cNvPr id="160" name="Google Shape;160;p27"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 name="Google Shape;161;p27"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 name="Google Shape;162;p27"/>
          <p:cNvSpPr txBox="1"/>
          <p:nvPr/>
        </p:nvSpPr>
        <p:spPr>
          <a:xfrm>
            <a:off x="884539" y="1174689"/>
            <a:ext cx="7374900" cy="3694200"/>
          </a:xfrm>
          <a:prstGeom prst="rect">
            <a:avLst/>
          </a:prstGeom>
          <a:noFill/>
          <a:ln>
            <a:noFill/>
          </a:ln>
        </p:spPr>
        <p:txBody>
          <a:bodyPr spcFirstLastPara="1" wrap="square" lIns="91425" tIns="45700" rIns="91425" bIns="45700" anchor="t" anchorCtr="0">
            <a:spAutoFit/>
          </a:bodyPr>
          <a:lstStyle/>
          <a:p>
            <a:pPr marL="457200" marR="0" lvl="0" indent="-342900" algn="l" rtl="0">
              <a:spcBef>
                <a:spcPts val="0"/>
              </a:spcBef>
              <a:spcAft>
                <a:spcPts val="0"/>
              </a:spcAft>
              <a:buSzPts val="1800"/>
              <a:buFont typeface="Open Sans"/>
              <a:buChar char="●"/>
            </a:pPr>
            <a:r>
              <a:rPr lang="en" sz="1800">
                <a:solidFill>
                  <a:schemeClr val="dk1"/>
                </a:solidFill>
                <a:latin typeface="Open Sans"/>
                <a:ea typeface="Open Sans"/>
                <a:cs typeface="Open Sans"/>
                <a:sym typeface="Open Sans"/>
              </a:rPr>
              <a:t>The State Board of Pardons and Paroles is recognized for its leadership role in advocating of victims' rights</a:t>
            </a:r>
            <a:endParaRPr sz="1800">
              <a:solidFill>
                <a:schemeClr val="dk1"/>
              </a:solidFill>
              <a:latin typeface="Open Sans"/>
              <a:ea typeface="Open Sans"/>
              <a:cs typeface="Open Sans"/>
              <a:sym typeface="Open Sans"/>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In 2005, the Parole Board and Department of Corrections combined their offices of victim services to form the Corrections and Parole Board Office of Victim Services </a:t>
            </a:r>
            <a:endParaRPr sz="1800">
              <a:solidFill>
                <a:schemeClr val="dk1"/>
              </a:solidFill>
              <a:latin typeface="Open Sans"/>
              <a:ea typeface="Open Sans"/>
              <a:cs typeface="Open Sans"/>
              <a:sym typeface="Open Sans"/>
            </a:endParaRPr>
          </a:p>
          <a:p>
            <a:pPr marL="45720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This afforded both agencies the opportunity to accommodate victims by providing the highest level of customer service </a:t>
            </a:r>
            <a:endParaRPr sz="1800">
              <a:solidFill>
                <a:schemeClr val="dk1"/>
              </a:solidFill>
              <a:latin typeface="Open Sans"/>
              <a:ea typeface="Open Sans"/>
              <a:cs typeface="Open Sans"/>
              <a:sym typeface="Open Sans"/>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On July 1, 2015, with the creation of the Department of Community Supervision, the office began serving victims for all three agencies and is now the Georgia Office of Victim Services</a:t>
            </a:r>
            <a:endParaRPr sz="3200">
              <a:solidFill>
                <a:srgbClr val="000000"/>
              </a:solidFill>
              <a:latin typeface="Arial"/>
              <a:ea typeface="Arial"/>
              <a:cs typeface="Arial"/>
              <a:sym typeface="Arial"/>
            </a:endParaRPr>
          </a:p>
        </p:txBody>
      </p:sp>
      <p:pic>
        <p:nvPicPr>
          <p:cNvPr id="163" name="Google Shape;163;p27" descr="White_Ring_Small (1).gif"/>
          <p:cNvPicPr preferRelativeResize="0"/>
          <p:nvPr/>
        </p:nvPicPr>
        <p:blipFill rotWithShape="1">
          <a:blip r:embed="rId6">
            <a:alphaModFix/>
          </a:blip>
          <a:srcRect/>
          <a:stretch/>
        </p:blipFill>
        <p:spPr>
          <a:xfrm>
            <a:off x="8115300" y="0"/>
            <a:ext cx="1028699" cy="1028700"/>
          </a:xfrm>
          <a:prstGeom prst="rect">
            <a:avLst/>
          </a:prstGeom>
          <a:noFill/>
          <a:ln>
            <a:noFill/>
          </a:ln>
        </p:spPr>
      </p:pic>
      <p:sp>
        <p:nvSpPr>
          <p:cNvPr id="164" name="Google Shape;164;p27"/>
          <p:cNvSpPr txBox="1">
            <a:spLocks noGrp="1"/>
          </p:cNvSpPr>
          <p:nvPr>
            <p:ph type="title"/>
          </p:nvPr>
        </p:nvSpPr>
        <p:spPr>
          <a:xfrm>
            <a:off x="0" y="85650"/>
            <a:ext cx="9144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 sz="3600" b="1"/>
              <a:t>  </a:t>
            </a:r>
            <a:r>
              <a:rPr lang="en" sz="2800" b="1">
                <a:latin typeface="Open Sans"/>
                <a:ea typeface="Open Sans"/>
                <a:cs typeface="Open Sans"/>
                <a:sym typeface="Open Sans"/>
              </a:rPr>
              <a:t>Georgia Office of Victim Services</a:t>
            </a:r>
            <a:endParaRPr sz="2800">
              <a:latin typeface="Open Sans"/>
              <a:ea typeface="Open Sans"/>
              <a:cs typeface="Open Sans"/>
              <a:sym typeface="Open Sans"/>
            </a:endParaRPr>
          </a:p>
        </p:txBody>
      </p:sp>
      <p:pic>
        <p:nvPicPr>
          <p:cNvPr id="2" name="OVS Slide 4">
            <a:hlinkClick r:id="" action="ppaction://media"/>
            <a:extLst>
              <a:ext uri="{FF2B5EF4-FFF2-40B4-BE49-F238E27FC236}">
                <a16:creationId xmlns:a16="http://schemas.microsoft.com/office/drawing/2014/main" id="{C6222F7D-7AE7-4309-B999-FB6004E2D9BD}"/>
              </a:ext>
            </a:extLst>
          </p:cNvPr>
          <p:cNvPicPr>
            <a:picLocks noChangeAspect="1"/>
          </p:cNvPicPr>
          <p:nvPr>
            <a:audioFile r:link="rId2"/>
            <p:extLst>
              <p:ext uri="{DAA4B4D4-6D71-4841-9C94-3DE7FCFB9230}">
                <p14:media xmlns:p14="http://schemas.microsoft.com/office/powerpoint/2010/main" r:embed="rId1"/>
              </p:ext>
            </p:extLst>
          </p:nvPr>
        </p:nvPicPr>
        <p:blipFill>
          <a:blip r:embed="rId7">
            <a:biLevel thresh="75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Lst>
          </a:blip>
          <a:stretch>
            <a:fillRect/>
          </a:stretch>
        </p:blipFill>
        <p:spPr>
          <a:xfrm>
            <a:off x="8686800" y="46863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8" descr="seal latest no background (1).png"/>
          <p:cNvPicPr preferRelativeResize="0"/>
          <p:nvPr/>
        </p:nvPicPr>
        <p:blipFill rotWithShape="1">
          <a:blip r:embed="rId5">
            <a:alphaModFix/>
          </a:blip>
          <a:srcRect/>
          <a:stretch/>
        </p:blipFill>
        <p:spPr>
          <a:xfrm>
            <a:off x="0" y="0"/>
            <a:ext cx="1028700" cy="1028700"/>
          </a:xfrm>
          <a:prstGeom prst="rect">
            <a:avLst/>
          </a:prstGeom>
          <a:noFill/>
          <a:ln>
            <a:noFill/>
          </a:ln>
        </p:spPr>
      </p:pic>
      <p:sp>
        <p:nvSpPr>
          <p:cNvPr id="172" name="Google Shape;172;p28"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3" name="Google Shape;173;p28"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74" name="Google Shape;174;p28" descr="White_Ring_Small (1).gif"/>
          <p:cNvPicPr preferRelativeResize="0"/>
          <p:nvPr/>
        </p:nvPicPr>
        <p:blipFill rotWithShape="1">
          <a:blip r:embed="rId6">
            <a:alphaModFix/>
          </a:blip>
          <a:srcRect/>
          <a:stretch/>
        </p:blipFill>
        <p:spPr>
          <a:xfrm>
            <a:off x="8115300" y="0"/>
            <a:ext cx="1028699" cy="1028700"/>
          </a:xfrm>
          <a:prstGeom prst="rect">
            <a:avLst/>
          </a:prstGeom>
          <a:noFill/>
          <a:ln>
            <a:noFill/>
          </a:ln>
        </p:spPr>
      </p:pic>
      <p:sp>
        <p:nvSpPr>
          <p:cNvPr id="175" name="Google Shape;175;p28"/>
          <p:cNvSpPr txBox="1">
            <a:spLocks noGrp="1"/>
          </p:cNvSpPr>
          <p:nvPr>
            <p:ph type="title"/>
          </p:nvPr>
        </p:nvSpPr>
        <p:spPr>
          <a:xfrm>
            <a:off x="0" y="85650"/>
            <a:ext cx="9144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 sz="3600" b="1"/>
              <a:t>  </a:t>
            </a:r>
            <a:r>
              <a:rPr lang="en" sz="2800" b="1">
                <a:latin typeface="Open Sans"/>
                <a:ea typeface="Open Sans"/>
                <a:cs typeface="Open Sans"/>
                <a:sym typeface="Open Sans"/>
              </a:rPr>
              <a:t>Georgia Office of Victim Services</a:t>
            </a:r>
            <a:endParaRPr sz="2800">
              <a:latin typeface="Open Sans"/>
              <a:ea typeface="Open Sans"/>
              <a:cs typeface="Open Sans"/>
              <a:sym typeface="Open Sans"/>
            </a:endParaRPr>
          </a:p>
        </p:txBody>
      </p:sp>
      <p:sp>
        <p:nvSpPr>
          <p:cNvPr id="176" name="Google Shape;176;p28"/>
          <p:cNvSpPr txBox="1"/>
          <p:nvPr/>
        </p:nvSpPr>
        <p:spPr>
          <a:xfrm>
            <a:off x="0" y="941832"/>
            <a:ext cx="91440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b="1" i="1">
                <a:solidFill>
                  <a:schemeClr val="dk1"/>
                </a:solidFill>
                <a:latin typeface="Open Sans"/>
                <a:ea typeface="Open Sans"/>
                <a:cs typeface="Open Sans"/>
                <a:sym typeface="Open Sans"/>
              </a:rPr>
              <a:t>Statutory Requirements</a:t>
            </a:r>
            <a:endParaRPr sz="2500" b="1" i="1">
              <a:solidFill>
                <a:schemeClr val="dk1"/>
              </a:solidFill>
              <a:latin typeface="Open Sans"/>
              <a:ea typeface="Open Sans"/>
              <a:cs typeface="Open Sans"/>
              <a:sym typeface="Open Sans"/>
            </a:endParaRPr>
          </a:p>
        </p:txBody>
      </p:sp>
      <p:sp>
        <p:nvSpPr>
          <p:cNvPr id="178" name="Google Shape;178;p28"/>
          <p:cNvSpPr txBox="1"/>
          <p:nvPr/>
        </p:nvSpPr>
        <p:spPr>
          <a:xfrm>
            <a:off x="740675" y="1472184"/>
            <a:ext cx="7946100" cy="341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latin typeface="Open Sans"/>
                <a:ea typeface="Open Sans"/>
                <a:cs typeface="Open Sans"/>
                <a:sym typeface="Open Sans"/>
              </a:rPr>
              <a:t>O.C.G.A. § 17-17-13 </a:t>
            </a:r>
            <a:endParaRPr sz="1800">
              <a:latin typeface="Open Sans"/>
              <a:ea typeface="Open Sans"/>
              <a:cs typeface="Open Sans"/>
              <a:sym typeface="Open Sans"/>
            </a:endParaRPr>
          </a:p>
          <a:p>
            <a:pPr marL="457200" marR="0" lvl="0" indent="0" algn="l" rtl="0">
              <a:spcBef>
                <a:spcPts val="0"/>
              </a:spcBef>
              <a:spcAft>
                <a:spcPts val="0"/>
              </a:spcAft>
              <a:buNone/>
            </a:pPr>
            <a:endParaRPr sz="1800">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latin typeface="Open Sans"/>
                <a:ea typeface="Open Sans"/>
                <a:cs typeface="Open Sans"/>
                <a:sym typeface="Open Sans"/>
              </a:rPr>
              <a:t>O.C.G.A. § 42-9-47</a:t>
            </a:r>
            <a:endParaRPr sz="1800">
              <a:latin typeface="Open Sans"/>
              <a:ea typeface="Open Sans"/>
              <a:cs typeface="Open Sans"/>
              <a:sym typeface="Open Sans"/>
            </a:endParaRPr>
          </a:p>
          <a:p>
            <a:pPr marL="457200" marR="0" lvl="0" indent="0" algn="l" rtl="0">
              <a:spcBef>
                <a:spcPts val="0"/>
              </a:spcBef>
              <a:spcAft>
                <a:spcPts val="0"/>
              </a:spcAft>
              <a:buNone/>
            </a:pPr>
            <a:endParaRPr sz="1800">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latin typeface="Open Sans"/>
                <a:ea typeface="Open Sans"/>
                <a:cs typeface="Open Sans"/>
                <a:sym typeface="Open Sans"/>
              </a:rPr>
              <a:t>O.C.G.A. § 42-1-11 (b)</a:t>
            </a:r>
            <a:endParaRPr sz="1800">
              <a:latin typeface="Open Sans"/>
              <a:ea typeface="Open Sans"/>
              <a:cs typeface="Open Sans"/>
              <a:sym typeface="Open Sans"/>
            </a:endParaRPr>
          </a:p>
          <a:p>
            <a:pPr marL="457200" marR="0" lvl="0" indent="0" algn="l" rtl="0">
              <a:spcBef>
                <a:spcPts val="0"/>
              </a:spcBef>
              <a:spcAft>
                <a:spcPts val="0"/>
              </a:spcAft>
              <a:buNone/>
            </a:pPr>
            <a:endParaRPr sz="1800">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latin typeface="Open Sans"/>
                <a:ea typeface="Open Sans"/>
                <a:cs typeface="Open Sans"/>
                <a:sym typeface="Open Sans"/>
              </a:rPr>
              <a:t>O.C.G.A. § 17-10-1 (5) (b)</a:t>
            </a:r>
            <a:endParaRPr sz="1800">
              <a:latin typeface="Open Sans"/>
              <a:ea typeface="Open Sans"/>
              <a:cs typeface="Open Sans"/>
              <a:sym typeface="Open Sans"/>
            </a:endParaRPr>
          </a:p>
          <a:p>
            <a:pPr marL="457200" marR="0" lvl="0" indent="0" algn="l" rtl="0">
              <a:spcBef>
                <a:spcPts val="0"/>
              </a:spcBef>
              <a:spcAft>
                <a:spcPts val="0"/>
              </a:spcAft>
              <a:buNone/>
            </a:pPr>
            <a:endParaRPr sz="1800">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latin typeface="Open Sans"/>
                <a:ea typeface="Open Sans"/>
                <a:cs typeface="Open Sans"/>
                <a:sym typeface="Open Sans"/>
              </a:rPr>
              <a:t>O.C.G.A. </a:t>
            </a:r>
            <a:r>
              <a:rPr lang="en" sz="1800">
                <a:solidFill>
                  <a:schemeClr val="dk1"/>
                </a:solidFill>
                <a:latin typeface="Open Sans"/>
                <a:ea typeface="Open Sans"/>
                <a:cs typeface="Open Sans"/>
                <a:sym typeface="Open Sans"/>
              </a:rPr>
              <a:t>§ </a:t>
            </a:r>
            <a:r>
              <a:rPr lang="en" sz="1800">
                <a:latin typeface="Open Sans"/>
                <a:ea typeface="Open Sans"/>
                <a:cs typeface="Open Sans"/>
                <a:sym typeface="Open Sans"/>
              </a:rPr>
              <a:t>42-3-5</a:t>
            </a:r>
            <a:endParaRPr sz="1800">
              <a:latin typeface="Open Sans"/>
              <a:ea typeface="Open Sans"/>
              <a:cs typeface="Open Sans"/>
              <a:sym typeface="Open Sans"/>
            </a:endParaRPr>
          </a:p>
          <a:p>
            <a:pPr marL="457200" marR="0" lvl="0" indent="0" algn="l" rtl="0">
              <a:spcBef>
                <a:spcPts val="0"/>
              </a:spcBef>
              <a:spcAft>
                <a:spcPts val="0"/>
              </a:spcAft>
              <a:buNone/>
            </a:pPr>
            <a:endParaRPr sz="1800">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latin typeface="Open Sans"/>
                <a:ea typeface="Open Sans"/>
                <a:cs typeface="Open Sans"/>
                <a:sym typeface="Open Sans"/>
              </a:rPr>
              <a:t>O.C.G.A. </a:t>
            </a:r>
            <a:r>
              <a:rPr lang="en" sz="1800">
                <a:solidFill>
                  <a:schemeClr val="dk1"/>
                </a:solidFill>
                <a:latin typeface="Open Sans"/>
                <a:ea typeface="Open Sans"/>
                <a:cs typeface="Open Sans"/>
                <a:sym typeface="Open Sans"/>
              </a:rPr>
              <a:t>§ </a:t>
            </a:r>
            <a:r>
              <a:rPr lang="en" sz="1800">
                <a:latin typeface="Open Sans"/>
                <a:ea typeface="Open Sans"/>
                <a:cs typeface="Open Sans"/>
                <a:sym typeface="Open Sans"/>
              </a:rPr>
              <a:t>17-10-1</a:t>
            </a:r>
            <a:endParaRPr sz="3200">
              <a:solidFill>
                <a:srgbClr val="000000"/>
              </a:solidFill>
              <a:latin typeface="Arial"/>
              <a:ea typeface="Arial"/>
              <a:cs typeface="Arial"/>
              <a:sym typeface="Arial"/>
            </a:endParaRPr>
          </a:p>
        </p:txBody>
      </p:sp>
      <p:pic>
        <p:nvPicPr>
          <p:cNvPr id="2" name="OVS Slide 5">
            <a:hlinkClick r:id="" action="ppaction://media"/>
            <a:extLst>
              <a:ext uri="{FF2B5EF4-FFF2-40B4-BE49-F238E27FC236}">
                <a16:creationId xmlns:a16="http://schemas.microsoft.com/office/drawing/2014/main" id="{309EE257-02F9-44F1-B1F7-E6B531BD1BDA}"/>
              </a:ext>
            </a:extLst>
          </p:cNvPr>
          <p:cNvPicPr>
            <a:picLocks noChangeAspect="1"/>
          </p:cNvPicPr>
          <p:nvPr>
            <a:audioFile r:link="rId2"/>
            <p:extLst>
              <p:ext uri="{DAA4B4D4-6D71-4841-9C94-3DE7FCFB9230}">
                <p14:media xmlns:p14="http://schemas.microsoft.com/office/powerpoint/2010/main" r:embed="rId1"/>
              </p:ext>
            </p:extLst>
          </p:nvPr>
        </p:nvPicPr>
        <p:blipFill>
          <a:blip r:embed="rId7">
            <a:biLevel thresh="75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Lst>
          </a:blip>
          <a:stretch>
            <a:fillRect/>
          </a:stretch>
        </p:blipFill>
        <p:spPr>
          <a:xfrm>
            <a:off x="8686775" y="46863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9" descr="seal latest no background (1).png"/>
          <p:cNvPicPr preferRelativeResize="0"/>
          <p:nvPr/>
        </p:nvPicPr>
        <p:blipFill rotWithShape="1">
          <a:blip r:embed="rId5">
            <a:alphaModFix/>
          </a:blip>
          <a:srcRect/>
          <a:stretch/>
        </p:blipFill>
        <p:spPr>
          <a:xfrm>
            <a:off x="0" y="0"/>
            <a:ext cx="1028700" cy="1028700"/>
          </a:xfrm>
          <a:prstGeom prst="rect">
            <a:avLst/>
          </a:prstGeom>
          <a:noFill/>
          <a:ln>
            <a:noFill/>
          </a:ln>
        </p:spPr>
      </p:pic>
      <p:sp>
        <p:nvSpPr>
          <p:cNvPr id="185" name="Google Shape;185;p29"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6" name="Google Shape;186;p29"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7" name="Google Shape;187;p29"/>
          <p:cNvSpPr txBox="1"/>
          <p:nvPr/>
        </p:nvSpPr>
        <p:spPr>
          <a:xfrm>
            <a:off x="762000" y="2057400"/>
            <a:ext cx="7620000" cy="807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br>
              <a:rPr lang="en" sz="3200">
                <a:solidFill>
                  <a:schemeClr val="dk1"/>
                </a:solidFill>
                <a:latin typeface="Arial"/>
                <a:ea typeface="Arial"/>
                <a:cs typeface="Arial"/>
                <a:sym typeface="Arial"/>
              </a:rPr>
            </a:br>
            <a:endParaRPr sz="3200">
              <a:solidFill>
                <a:srgbClr val="000000"/>
              </a:solidFill>
              <a:latin typeface="Arial"/>
              <a:ea typeface="Arial"/>
              <a:cs typeface="Arial"/>
              <a:sym typeface="Arial"/>
            </a:endParaRPr>
          </a:p>
        </p:txBody>
      </p:sp>
      <p:pic>
        <p:nvPicPr>
          <p:cNvPr id="188" name="Google Shape;188;p29" descr="White_Ring_Small (1).gif"/>
          <p:cNvPicPr preferRelativeResize="0"/>
          <p:nvPr/>
        </p:nvPicPr>
        <p:blipFill rotWithShape="1">
          <a:blip r:embed="rId6">
            <a:alphaModFix/>
          </a:blip>
          <a:srcRect/>
          <a:stretch/>
        </p:blipFill>
        <p:spPr>
          <a:xfrm>
            <a:off x="8115300" y="0"/>
            <a:ext cx="1028699" cy="1028700"/>
          </a:xfrm>
          <a:prstGeom prst="rect">
            <a:avLst/>
          </a:prstGeom>
          <a:noFill/>
          <a:ln>
            <a:noFill/>
          </a:ln>
        </p:spPr>
      </p:pic>
      <p:sp>
        <p:nvSpPr>
          <p:cNvPr id="189" name="Google Shape;189;p29"/>
          <p:cNvSpPr/>
          <p:nvPr/>
        </p:nvSpPr>
        <p:spPr>
          <a:xfrm>
            <a:off x="751350" y="943059"/>
            <a:ext cx="7641300" cy="4247400"/>
          </a:xfrm>
          <a:prstGeom prst="rect">
            <a:avLst/>
          </a:prstGeom>
          <a:noFill/>
          <a:ln>
            <a:noFill/>
          </a:ln>
        </p:spPr>
        <p:txBody>
          <a:bodyPr spcFirstLastPara="1" wrap="square" lIns="91425" tIns="45700" rIns="91425" bIns="45700" anchor="t" anchorCtr="0">
            <a:noAutofit/>
          </a:bodyPr>
          <a:lstStyle/>
          <a:p>
            <a:pPr marL="457200" marR="0" lvl="0" indent="-323850" algn="l" rtl="0">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Crime victims, their families, and members of the community can initiate the registration process by sending at least one of the following: </a:t>
            </a:r>
            <a:endParaRPr sz="1500">
              <a:solidFill>
                <a:schemeClr val="dk1"/>
              </a:solidFill>
              <a:latin typeface="Open Sans"/>
              <a:ea typeface="Open Sans"/>
              <a:cs typeface="Open Sans"/>
              <a:sym typeface="Open Sans"/>
            </a:endParaRPr>
          </a:p>
          <a:p>
            <a:pPr marL="914400" marR="0" lvl="1" indent="-323850" algn="l" rtl="0">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Victim Impact Statement</a:t>
            </a:r>
            <a:endParaRPr sz="1500">
              <a:solidFill>
                <a:schemeClr val="dk1"/>
              </a:solidFill>
              <a:latin typeface="Open Sans"/>
              <a:ea typeface="Open Sans"/>
              <a:cs typeface="Open Sans"/>
              <a:sym typeface="Open Sans"/>
            </a:endParaRPr>
          </a:p>
          <a:p>
            <a:pPr marL="914400" marR="0" lvl="1" indent="-323850" algn="l" rtl="0">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Victim Notification Request Form</a:t>
            </a:r>
            <a:endParaRPr sz="1500">
              <a:solidFill>
                <a:schemeClr val="dk1"/>
              </a:solidFill>
              <a:latin typeface="Open Sans"/>
              <a:ea typeface="Open Sans"/>
              <a:cs typeface="Open Sans"/>
              <a:sym typeface="Open Sans"/>
            </a:endParaRPr>
          </a:p>
          <a:p>
            <a:pPr marL="914400" marR="0" lvl="1" indent="-323850" algn="l" rtl="0">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Protest Letter</a:t>
            </a:r>
            <a:endParaRPr sz="1500">
              <a:solidFill>
                <a:schemeClr val="dk1"/>
              </a:solidFill>
              <a:latin typeface="Open Sans"/>
              <a:ea typeface="Open Sans"/>
              <a:cs typeface="Open Sans"/>
              <a:sym typeface="Open Sans"/>
            </a:endParaRPr>
          </a:p>
          <a:p>
            <a:pPr marL="914400" marR="0" lvl="1" indent="-323850" algn="l" rtl="0">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Any written correspondence to the Georgia Office of Victim Services to request notifications</a:t>
            </a:r>
            <a:endParaRPr sz="1500">
              <a:solidFill>
                <a:schemeClr val="dk1"/>
              </a:solidFill>
              <a:latin typeface="Open Sans"/>
              <a:ea typeface="Open Sans"/>
              <a:cs typeface="Open Sans"/>
              <a:sym typeface="Open Sans"/>
            </a:endParaRPr>
          </a:p>
          <a:p>
            <a:pPr marL="914400" marR="0" lvl="0" indent="0" algn="l" rtl="0">
              <a:spcBef>
                <a:spcPts val="0"/>
              </a:spcBef>
              <a:spcAft>
                <a:spcPts val="0"/>
              </a:spcAft>
              <a:buNone/>
            </a:pPr>
            <a:endParaRPr sz="1500">
              <a:solidFill>
                <a:schemeClr val="dk1"/>
              </a:solidFill>
              <a:latin typeface="Open Sans"/>
              <a:ea typeface="Open Sans"/>
              <a:cs typeface="Open Sans"/>
              <a:sym typeface="Open Sans"/>
            </a:endParaRPr>
          </a:p>
          <a:p>
            <a:pPr marL="457200" marR="0" lvl="0" indent="-323850" algn="l" rtl="0">
              <a:spcBef>
                <a:spcPts val="0"/>
              </a:spcBef>
              <a:spcAft>
                <a:spcPts val="0"/>
              </a:spcAft>
              <a:buClr>
                <a:schemeClr val="dk1"/>
              </a:buClr>
              <a:buSzPts val="1500"/>
              <a:buChar char="●"/>
            </a:pPr>
            <a:r>
              <a:rPr lang="en" sz="1500">
                <a:solidFill>
                  <a:schemeClr val="dk1"/>
                </a:solidFill>
                <a:latin typeface="Open Sans"/>
                <a:ea typeface="Open Sans"/>
                <a:cs typeface="Open Sans"/>
                <a:sym typeface="Open Sans"/>
              </a:rPr>
              <a:t>All documents can be forwarded to the Office of Victim Services via postal mail, electronic mail, online forms, fax, or hand delivery</a:t>
            </a:r>
            <a:endParaRPr sz="1500">
              <a:solidFill>
                <a:schemeClr val="dk1"/>
              </a:solidFill>
              <a:latin typeface="Open Sans"/>
              <a:ea typeface="Open Sans"/>
              <a:cs typeface="Open Sans"/>
              <a:sym typeface="Open Sans"/>
            </a:endParaRPr>
          </a:p>
          <a:p>
            <a:pPr marL="457200" marR="0" lvl="0" indent="0" algn="l" rtl="0">
              <a:spcBef>
                <a:spcPts val="0"/>
              </a:spcBef>
              <a:spcAft>
                <a:spcPts val="0"/>
              </a:spcAft>
              <a:buNone/>
            </a:pPr>
            <a:endParaRPr sz="1500">
              <a:solidFill>
                <a:schemeClr val="dk1"/>
              </a:solidFill>
              <a:latin typeface="Open Sans"/>
              <a:ea typeface="Open Sans"/>
              <a:cs typeface="Open Sans"/>
              <a:sym typeface="Open Sans"/>
            </a:endParaRPr>
          </a:p>
          <a:p>
            <a:pPr marL="457200" marR="0" lvl="0" indent="-323850" algn="l" rtl="0">
              <a:spcBef>
                <a:spcPts val="0"/>
              </a:spcBef>
              <a:spcAft>
                <a:spcPts val="0"/>
              </a:spcAft>
              <a:buClr>
                <a:schemeClr val="dk1"/>
              </a:buClr>
              <a:buSzPts val="1500"/>
              <a:buChar char="●"/>
            </a:pPr>
            <a:r>
              <a:rPr lang="en" sz="1500">
                <a:solidFill>
                  <a:schemeClr val="dk1"/>
                </a:solidFill>
                <a:latin typeface="Open Sans"/>
                <a:ea typeface="Open Sans"/>
                <a:cs typeface="Open Sans"/>
                <a:sym typeface="Open Sans"/>
              </a:rPr>
              <a:t>Once registered, written confirmation of registration will be provided along with a personal identification number (PIN)</a:t>
            </a:r>
            <a:endParaRPr sz="1500">
              <a:solidFill>
                <a:schemeClr val="dk1"/>
              </a:solidFill>
              <a:latin typeface="Open Sans"/>
              <a:ea typeface="Open Sans"/>
              <a:cs typeface="Open Sans"/>
              <a:sym typeface="Open Sans"/>
            </a:endParaRPr>
          </a:p>
          <a:p>
            <a:pPr marL="457200" marR="0" lvl="0" indent="0" algn="l" rtl="0">
              <a:spcBef>
                <a:spcPts val="0"/>
              </a:spcBef>
              <a:spcAft>
                <a:spcPts val="0"/>
              </a:spcAft>
              <a:buNone/>
            </a:pPr>
            <a:endParaRPr sz="1500">
              <a:solidFill>
                <a:schemeClr val="dk1"/>
              </a:solidFill>
              <a:latin typeface="Open Sans"/>
              <a:ea typeface="Open Sans"/>
              <a:cs typeface="Open Sans"/>
              <a:sym typeface="Open Sans"/>
            </a:endParaRPr>
          </a:p>
          <a:p>
            <a:pPr marL="457200" marR="0" lvl="0" indent="-311150" algn="l" rtl="0">
              <a:spcBef>
                <a:spcPts val="0"/>
              </a:spcBef>
              <a:spcAft>
                <a:spcPts val="0"/>
              </a:spcAft>
              <a:buClr>
                <a:schemeClr val="dk1"/>
              </a:buClr>
              <a:buSzPts val="1300"/>
              <a:buChar char="●"/>
            </a:pPr>
            <a:r>
              <a:rPr lang="en" sz="1500">
                <a:solidFill>
                  <a:schemeClr val="dk1"/>
                </a:solidFill>
                <a:latin typeface="Open Sans"/>
                <a:ea typeface="Open Sans"/>
                <a:cs typeface="Open Sans"/>
                <a:sym typeface="Open Sans"/>
              </a:rPr>
              <a:t>Using their PIN, victims can access the Georgia Victim Information Program (an automated 24/7 phone line) to receive their offender’s current incarceration location, parole status/eligibility, or the scheduled release date</a:t>
            </a:r>
            <a:br>
              <a:rPr lang="en" sz="1300">
                <a:solidFill>
                  <a:schemeClr val="dk1"/>
                </a:solidFill>
                <a:latin typeface="Arial"/>
                <a:ea typeface="Arial"/>
                <a:cs typeface="Arial"/>
                <a:sym typeface="Arial"/>
              </a:rPr>
            </a:br>
            <a:endParaRPr sz="1300">
              <a:solidFill>
                <a:schemeClr val="dk1"/>
              </a:solidFill>
              <a:latin typeface="Arial"/>
              <a:ea typeface="Arial"/>
              <a:cs typeface="Arial"/>
              <a:sym typeface="Arial"/>
            </a:endParaRPr>
          </a:p>
          <a:p>
            <a:pPr marL="0" marR="0" lvl="0" indent="0" algn="l" rtl="0">
              <a:spcBef>
                <a:spcPts val="0"/>
              </a:spcBef>
              <a:spcAft>
                <a:spcPts val="0"/>
              </a:spcAft>
              <a:buNone/>
            </a:pPr>
            <a:br>
              <a:rPr lang="en" sz="24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sp>
        <p:nvSpPr>
          <p:cNvPr id="190" name="Google Shape;190;p29"/>
          <p:cNvSpPr txBox="1">
            <a:spLocks noGrp="1"/>
          </p:cNvSpPr>
          <p:nvPr>
            <p:ph type="title"/>
          </p:nvPr>
        </p:nvSpPr>
        <p:spPr>
          <a:xfrm>
            <a:off x="0" y="85650"/>
            <a:ext cx="9144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 sz="3600" b="1"/>
              <a:t>  </a:t>
            </a:r>
            <a:r>
              <a:rPr lang="en" sz="2800" b="1">
                <a:latin typeface="Open Sans"/>
                <a:ea typeface="Open Sans"/>
                <a:cs typeface="Open Sans"/>
                <a:sym typeface="Open Sans"/>
              </a:rPr>
              <a:t>Georgia Office of Victim Services</a:t>
            </a:r>
            <a:endParaRPr sz="2800">
              <a:latin typeface="Open Sans"/>
              <a:ea typeface="Open Sans"/>
              <a:cs typeface="Open Sans"/>
              <a:sym typeface="Open Sans"/>
            </a:endParaRPr>
          </a:p>
        </p:txBody>
      </p:sp>
      <p:pic>
        <p:nvPicPr>
          <p:cNvPr id="2" name="OVS Slide 6">
            <a:hlinkClick r:id="" action="ppaction://media"/>
            <a:extLst>
              <a:ext uri="{FF2B5EF4-FFF2-40B4-BE49-F238E27FC236}">
                <a16:creationId xmlns:a16="http://schemas.microsoft.com/office/drawing/2014/main" id="{EC08B012-06EC-45AD-BB70-FE8D60DB19DE}"/>
              </a:ext>
            </a:extLst>
          </p:cNvPr>
          <p:cNvPicPr>
            <a:picLocks noChangeAspect="1"/>
          </p:cNvPicPr>
          <p:nvPr>
            <a:audioFile r:link="rId2"/>
            <p:extLst>
              <p:ext uri="{DAA4B4D4-6D71-4841-9C94-3DE7FCFB9230}">
                <p14:media xmlns:p14="http://schemas.microsoft.com/office/powerpoint/2010/main" r:embed="rId1"/>
              </p:ext>
            </p:extLst>
          </p:nvPr>
        </p:nvPicPr>
        <p:blipFill>
          <a:blip r:embed="rId7">
            <a:biLevel thresh="75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Lst>
          </a:blip>
          <a:stretch>
            <a:fillRect/>
          </a:stretch>
        </p:blipFill>
        <p:spPr>
          <a:xfrm>
            <a:off x="8686800" y="46863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descr="seal latest no background (1).png"/>
          <p:cNvPicPr preferRelativeResize="0"/>
          <p:nvPr/>
        </p:nvPicPr>
        <p:blipFill rotWithShape="1">
          <a:blip r:embed="rId5">
            <a:alphaModFix/>
          </a:blip>
          <a:srcRect/>
          <a:stretch/>
        </p:blipFill>
        <p:spPr>
          <a:xfrm>
            <a:off x="0" y="0"/>
            <a:ext cx="1028700" cy="1028700"/>
          </a:xfrm>
          <a:prstGeom prst="rect">
            <a:avLst/>
          </a:prstGeom>
          <a:noFill/>
          <a:ln>
            <a:noFill/>
          </a:ln>
        </p:spPr>
      </p:pic>
      <p:sp>
        <p:nvSpPr>
          <p:cNvPr id="198" name="Google Shape;198;p30"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9" name="Google Shape;199;p30"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 name="Google Shape;200;p30"/>
          <p:cNvSpPr txBox="1"/>
          <p:nvPr/>
        </p:nvSpPr>
        <p:spPr>
          <a:xfrm>
            <a:off x="762000" y="2057400"/>
            <a:ext cx="7620000" cy="807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br>
              <a:rPr lang="en" sz="3200">
                <a:solidFill>
                  <a:schemeClr val="dk1"/>
                </a:solidFill>
                <a:latin typeface="Arial"/>
                <a:ea typeface="Arial"/>
                <a:cs typeface="Arial"/>
                <a:sym typeface="Arial"/>
              </a:rPr>
            </a:br>
            <a:endParaRPr sz="3200">
              <a:solidFill>
                <a:srgbClr val="000000"/>
              </a:solidFill>
              <a:latin typeface="Arial"/>
              <a:ea typeface="Arial"/>
              <a:cs typeface="Arial"/>
              <a:sym typeface="Arial"/>
            </a:endParaRPr>
          </a:p>
        </p:txBody>
      </p:sp>
      <p:pic>
        <p:nvPicPr>
          <p:cNvPr id="201" name="Google Shape;201;p30" descr="White_Ring_Small (1).gif"/>
          <p:cNvPicPr preferRelativeResize="0"/>
          <p:nvPr/>
        </p:nvPicPr>
        <p:blipFill rotWithShape="1">
          <a:blip r:embed="rId6">
            <a:alphaModFix/>
          </a:blip>
          <a:srcRect/>
          <a:stretch/>
        </p:blipFill>
        <p:spPr>
          <a:xfrm>
            <a:off x="8115300" y="0"/>
            <a:ext cx="1028699" cy="1028700"/>
          </a:xfrm>
          <a:prstGeom prst="rect">
            <a:avLst/>
          </a:prstGeom>
          <a:noFill/>
          <a:ln>
            <a:noFill/>
          </a:ln>
        </p:spPr>
      </p:pic>
      <p:sp>
        <p:nvSpPr>
          <p:cNvPr id="202" name="Google Shape;202;p30"/>
          <p:cNvSpPr/>
          <p:nvPr/>
        </p:nvSpPr>
        <p:spPr>
          <a:xfrm>
            <a:off x="598950" y="1643489"/>
            <a:ext cx="7946100" cy="29085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chemeClr val="dk1"/>
              </a:buClr>
              <a:buSzPts val="1800"/>
              <a:buFont typeface="Open Sans"/>
              <a:buChar char="●"/>
            </a:pPr>
            <a:r>
              <a:rPr lang="en" sz="1800" dirty="0">
                <a:solidFill>
                  <a:schemeClr val="dk1"/>
                </a:solidFill>
                <a:latin typeface="Open Sans"/>
                <a:ea typeface="Open Sans"/>
                <a:cs typeface="Open Sans"/>
                <a:sym typeface="Open Sans"/>
              </a:rPr>
              <a:t>Registered victims will receive the following notifications, when applicable, regarding their offender(s):</a:t>
            </a:r>
            <a:endParaRPr sz="1800" dirty="0">
              <a:solidFill>
                <a:schemeClr val="dk1"/>
              </a:solidFill>
              <a:latin typeface="Open Sans"/>
              <a:ea typeface="Open Sans"/>
              <a:cs typeface="Open Sans"/>
              <a:sym typeface="Open Sans"/>
            </a:endParaRPr>
          </a:p>
          <a:p>
            <a:pPr marL="914400" marR="0" lvl="1" indent="-342900" algn="l" rtl="0">
              <a:spcBef>
                <a:spcPts val="0"/>
              </a:spcBef>
              <a:spcAft>
                <a:spcPts val="0"/>
              </a:spcAft>
              <a:buClr>
                <a:schemeClr val="dk1"/>
              </a:buClr>
              <a:buSzPts val="1800"/>
              <a:buFont typeface="Open Sans"/>
              <a:buChar char="○"/>
            </a:pPr>
            <a:r>
              <a:rPr lang="en" sz="1800" dirty="0">
                <a:solidFill>
                  <a:schemeClr val="dk1"/>
                </a:solidFill>
                <a:latin typeface="Open Sans"/>
                <a:ea typeface="Open Sans"/>
                <a:cs typeface="Open Sans"/>
                <a:sym typeface="Open Sans"/>
              </a:rPr>
              <a:t>Parole Considerations</a:t>
            </a:r>
            <a:endParaRPr sz="1800" dirty="0">
              <a:latin typeface="Open Sans"/>
              <a:ea typeface="Open Sans"/>
              <a:cs typeface="Open Sans"/>
              <a:sym typeface="Open Sans"/>
            </a:endParaRPr>
          </a:p>
          <a:p>
            <a:pPr marL="914400" marR="0" lvl="1" indent="-342900" algn="l" rtl="0">
              <a:spcBef>
                <a:spcPts val="0"/>
              </a:spcBef>
              <a:spcAft>
                <a:spcPts val="0"/>
              </a:spcAft>
              <a:buClr>
                <a:schemeClr val="dk1"/>
              </a:buClr>
              <a:buSzPts val="1800"/>
              <a:buFont typeface="Open Sans"/>
              <a:buChar char="○"/>
            </a:pPr>
            <a:r>
              <a:rPr lang="en" sz="1800" dirty="0">
                <a:solidFill>
                  <a:schemeClr val="dk1"/>
                </a:solidFill>
                <a:latin typeface="Open Sans"/>
                <a:ea typeface="Open Sans"/>
                <a:cs typeface="Open Sans"/>
                <a:sym typeface="Open Sans"/>
              </a:rPr>
              <a:t>Final Decision –</a:t>
            </a:r>
            <a:r>
              <a:rPr lang="en" sz="1800" b="1" dirty="0">
                <a:solidFill>
                  <a:schemeClr val="dk1"/>
                </a:solidFill>
                <a:latin typeface="Open Sans"/>
                <a:ea typeface="Open Sans"/>
                <a:cs typeface="Open Sans"/>
                <a:sym typeface="Open Sans"/>
              </a:rPr>
              <a:t> </a:t>
            </a:r>
            <a:r>
              <a:rPr lang="en" sz="1800" dirty="0">
                <a:solidFill>
                  <a:schemeClr val="dk1"/>
                </a:solidFill>
                <a:latin typeface="Open Sans"/>
                <a:ea typeface="Open Sans"/>
                <a:cs typeface="Open Sans"/>
                <a:sym typeface="Open Sans"/>
              </a:rPr>
              <a:t>72 Hour Notice</a:t>
            </a:r>
            <a:endParaRPr sz="1800" dirty="0">
              <a:latin typeface="Open Sans"/>
              <a:ea typeface="Open Sans"/>
              <a:cs typeface="Open Sans"/>
              <a:sym typeface="Open Sans"/>
            </a:endParaRPr>
          </a:p>
          <a:p>
            <a:pPr marL="914400" marR="0" lvl="1" indent="-342900" algn="l" rtl="0">
              <a:spcBef>
                <a:spcPts val="0"/>
              </a:spcBef>
              <a:spcAft>
                <a:spcPts val="0"/>
              </a:spcAft>
              <a:buClr>
                <a:schemeClr val="dk1"/>
              </a:buClr>
              <a:buSzPts val="1800"/>
              <a:buFont typeface="Open Sans"/>
              <a:buChar char="○"/>
            </a:pPr>
            <a:r>
              <a:rPr lang="en" sz="1800" dirty="0">
                <a:solidFill>
                  <a:schemeClr val="dk1"/>
                </a:solidFill>
                <a:latin typeface="Open Sans"/>
                <a:ea typeface="Open Sans"/>
                <a:cs typeface="Open Sans"/>
                <a:sym typeface="Open Sans"/>
              </a:rPr>
              <a:t>Custodial Status</a:t>
            </a:r>
            <a:endParaRPr sz="1800" dirty="0">
              <a:latin typeface="Open Sans"/>
              <a:ea typeface="Open Sans"/>
              <a:cs typeface="Open Sans"/>
              <a:sym typeface="Open Sans"/>
            </a:endParaRPr>
          </a:p>
          <a:p>
            <a:pPr marL="1371600" marR="0" lvl="2" indent="-342900" algn="l" rtl="0">
              <a:spcBef>
                <a:spcPts val="0"/>
              </a:spcBef>
              <a:spcAft>
                <a:spcPts val="0"/>
              </a:spcAft>
              <a:buClr>
                <a:schemeClr val="dk1"/>
              </a:buClr>
              <a:buSzPts val="1800"/>
              <a:buFont typeface="Open Sans"/>
              <a:buChar char="■"/>
            </a:pPr>
            <a:r>
              <a:rPr lang="en" sz="1800" i="0" u="none" strike="noStrike" cap="none" dirty="0">
                <a:solidFill>
                  <a:schemeClr val="dk1"/>
                </a:solidFill>
                <a:latin typeface="Open Sans"/>
                <a:ea typeface="Open Sans"/>
                <a:cs typeface="Open Sans"/>
                <a:sym typeface="Open Sans"/>
              </a:rPr>
              <a:t>Release from Custody</a:t>
            </a:r>
            <a:endParaRPr sz="1800" dirty="0">
              <a:latin typeface="Open Sans"/>
              <a:ea typeface="Open Sans"/>
              <a:cs typeface="Open Sans"/>
              <a:sym typeface="Open Sans"/>
            </a:endParaRPr>
          </a:p>
          <a:p>
            <a:pPr marL="1371600" marR="0" lvl="2" indent="-342900" algn="l" rtl="0">
              <a:spcBef>
                <a:spcPts val="0"/>
              </a:spcBef>
              <a:spcAft>
                <a:spcPts val="0"/>
              </a:spcAft>
              <a:buClr>
                <a:schemeClr val="dk1"/>
              </a:buClr>
              <a:buSzPts val="1800"/>
              <a:buFont typeface="Open Sans"/>
              <a:buChar char="■"/>
            </a:pPr>
            <a:r>
              <a:rPr lang="en" sz="1800" i="0" u="none" strike="noStrike" cap="none" dirty="0">
                <a:solidFill>
                  <a:schemeClr val="dk1"/>
                </a:solidFill>
                <a:latin typeface="Open Sans"/>
                <a:ea typeface="Open Sans"/>
                <a:cs typeface="Open Sans"/>
                <a:sym typeface="Open Sans"/>
              </a:rPr>
              <a:t>Medical Reprieve</a:t>
            </a:r>
            <a:endParaRPr sz="1800" dirty="0">
              <a:latin typeface="Open Sans"/>
              <a:ea typeface="Open Sans"/>
              <a:cs typeface="Open Sans"/>
              <a:sym typeface="Open Sans"/>
            </a:endParaRPr>
          </a:p>
          <a:p>
            <a:pPr marL="1371600" marR="0" lvl="2" indent="-342900" algn="l" rtl="0">
              <a:spcBef>
                <a:spcPts val="0"/>
              </a:spcBef>
              <a:spcAft>
                <a:spcPts val="0"/>
              </a:spcAft>
              <a:buClr>
                <a:schemeClr val="dk1"/>
              </a:buClr>
              <a:buSzPts val="1800"/>
              <a:buFont typeface="Open Sans"/>
              <a:buChar char="■"/>
            </a:pPr>
            <a:r>
              <a:rPr lang="en" sz="1800" i="0" u="none" strike="noStrike" cap="none" dirty="0">
                <a:solidFill>
                  <a:schemeClr val="dk1"/>
                </a:solidFill>
                <a:latin typeface="Open Sans"/>
                <a:ea typeface="Open Sans"/>
                <a:cs typeface="Open Sans"/>
                <a:sym typeface="Open Sans"/>
              </a:rPr>
              <a:t>Compassionate Reprieve</a:t>
            </a:r>
            <a:endParaRPr sz="1800" dirty="0">
              <a:latin typeface="Open Sans"/>
              <a:ea typeface="Open Sans"/>
              <a:cs typeface="Open Sans"/>
              <a:sym typeface="Open Sans"/>
            </a:endParaRPr>
          </a:p>
          <a:p>
            <a:pPr marL="1371600" marR="0" lvl="2" indent="-342900" algn="l" rtl="0">
              <a:spcBef>
                <a:spcPts val="0"/>
              </a:spcBef>
              <a:spcAft>
                <a:spcPts val="0"/>
              </a:spcAft>
              <a:buClr>
                <a:schemeClr val="dk1"/>
              </a:buClr>
              <a:buSzPts val="1800"/>
              <a:buFont typeface="Open Sans"/>
              <a:buChar char="■"/>
            </a:pPr>
            <a:r>
              <a:rPr lang="en" sz="1800" i="0" u="none" strike="noStrike" cap="none" dirty="0">
                <a:solidFill>
                  <a:schemeClr val="dk1"/>
                </a:solidFill>
                <a:latin typeface="Open Sans"/>
                <a:ea typeface="Open Sans"/>
                <a:cs typeface="Open Sans"/>
                <a:sym typeface="Open Sans"/>
              </a:rPr>
              <a:t>Work Release consideration</a:t>
            </a:r>
            <a:endParaRPr sz="1800" dirty="0">
              <a:latin typeface="Open Sans"/>
              <a:ea typeface="Open Sans"/>
              <a:cs typeface="Open Sans"/>
              <a:sym typeface="Open Sans"/>
            </a:endParaRPr>
          </a:p>
          <a:p>
            <a:pPr marL="1371600" marR="0" lvl="2" indent="-342900" algn="l" rtl="0">
              <a:spcBef>
                <a:spcPts val="0"/>
              </a:spcBef>
              <a:spcAft>
                <a:spcPts val="0"/>
              </a:spcAft>
              <a:buClr>
                <a:schemeClr val="dk1"/>
              </a:buClr>
              <a:buSzPts val="1800"/>
              <a:buFont typeface="Open Sans"/>
              <a:buChar char="■"/>
            </a:pPr>
            <a:r>
              <a:rPr lang="en" sz="1800" i="0" u="none" strike="noStrike" cap="none" dirty="0">
                <a:solidFill>
                  <a:schemeClr val="dk1"/>
                </a:solidFill>
                <a:latin typeface="Open Sans"/>
                <a:ea typeface="Open Sans"/>
                <a:cs typeface="Open Sans"/>
                <a:sym typeface="Open Sans"/>
              </a:rPr>
              <a:t>Escapes and recaptures</a:t>
            </a:r>
            <a:endParaRPr sz="1800" dirty="0">
              <a:latin typeface="Open Sans"/>
              <a:ea typeface="Open Sans"/>
              <a:cs typeface="Open Sans"/>
              <a:sym typeface="Open Sans"/>
            </a:endParaRPr>
          </a:p>
          <a:p>
            <a:pPr marL="1371600" marR="0" lvl="2" indent="-342900" algn="l" rtl="0">
              <a:spcBef>
                <a:spcPts val="0"/>
              </a:spcBef>
              <a:spcAft>
                <a:spcPts val="0"/>
              </a:spcAft>
              <a:buClr>
                <a:schemeClr val="dk1"/>
              </a:buClr>
              <a:buSzPts val="1800"/>
              <a:buFont typeface="Open Sans"/>
              <a:buChar char="■"/>
            </a:pPr>
            <a:r>
              <a:rPr lang="en" sz="1800" i="0" u="none" strike="noStrike" cap="none" dirty="0">
                <a:solidFill>
                  <a:schemeClr val="dk1"/>
                </a:solidFill>
                <a:latin typeface="Open Sans"/>
                <a:ea typeface="Open Sans"/>
                <a:cs typeface="Open Sans"/>
                <a:sym typeface="Open Sans"/>
              </a:rPr>
              <a:t>Inmate deaths</a:t>
            </a:r>
            <a:endParaRPr sz="1800" dirty="0">
              <a:latin typeface="Open Sans"/>
              <a:ea typeface="Open Sans"/>
              <a:cs typeface="Open Sans"/>
              <a:sym typeface="Open Sans"/>
            </a:endParaRPr>
          </a:p>
          <a:p>
            <a:pPr marL="914400" marR="0" lvl="1" indent="-342900" algn="l" rtl="0">
              <a:spcBef>
                <a:spcPts val="0"/>
              </a:spcBef>
              <a:spcAft>
                <a:spcPts val="0"/>
              </a:spcAft>
              <a:buClr>
                <a:schemeClr val="dk1"/>
              </a:buClr>
              <a:buSzPts val="1800"/>
              <a:buFont typeface="Open Sans"/>
              <a:buChar char="○"/>
            </a:pPr>
            <a:r>
              <a:rPr lang="en" sz="1800" dirty="0">
                <a:solidFill>
                  <a:schemeClr val="dk1"/>
                </a:solidFill>
                <a:latin typeface="Open Sans"/>
                <a:ea typeface="Open Sans"/>
                <a:cs typeface="Open Sans"/>
                <a:sym typeface="Open Sans"/>
              </a:rPr>
              <a:t>Pardon Considerations</a:t>
            </a:r>
            <a:endParaRPr sz="1800" dirty="0">
              <a:latin typeface="Open Sans"/>
              <a:ea typeface="Open Sans"/>
              <a:cs typeface="Open Sans"/>
              <a:sym typeface="Open Sans"/>
            </a:endParaRPr>
          </a:p>
        </p:txBody>
      </p:sp>
      <p:sp>
        <p:nvSpPr>
          <p:cNvPr id="203" name="Google Shape;203;p30"/>
          <p:cNvSpPr txBox="1">
            <a:spLocks noGrp="1"/>
          </p:cNvSpPr>
          <p:nvPr>
            <p:ph type="title"/>
          </p:nvPr>
        </p:nvSpPr>
        <p:spPr>
          <a:xfrm>
            <a:off x="0" y="85650"/>
            <a:ext cx="9144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 sz="3600" b="1"/>
              <a:t>  </a:t>
            </a:r>
            <a:r>
              <a:rPr lang="en" sz="2800" b="1">
                <a:latin typeface="Open Sans"/>
                <a:ea typeface="Open Sans"/>
                <a:cs typeface="Open Sans"/>
                <a:sym typeface="Open Sans"/>
              </a:rPr>
              <a:t>Georgia Office of Victim Services</a:t>
            </a:r>
            <a:endParaRPr sz="2800">
              <a:latin typeface="Open Sans"/>
              <a:ea typeface="Open Sans"/>
              <a:cs typeface="Open Sans"/>
              <a:sym typeface="Open Sans"/>
            </a:endParaRPr>
          </a:p>
        </p:txBody>
      </p:sp>
      <p:sp>
        <p:nvSpPr>
          <p:cNvPr id="204" name="Google Shape;204;p30"/>
          <p:cNvSpPr txBox="1"/>
          <p:nvPr/>
        </p:nvSpPr>
        <p:spPr>
          <a:xfrm>
            <a:off x="0" y="943050"/>
            <a:ext cx="91440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b="1" i="1">
                <a:solidFill>
                  <a:schemeClr val="dk1"/>
                </a:solidFill>
                <a:latin typeface="Open Sans"/>
                <a:ea typeface="Open Sans"/>
                <a:cs typeface="Open Sans"/>
                <a:sym typeface="Open Sans"/>
              </a:rPr>
              <a:t>Types of Notifications</a:t>
            </a:r>
            <a:endParaRPr sz="2500" b="1" i="1">
              <a:solidFill>
                <a:schemeClr val="dk1"/>
              </a:solidFill>
              <a:latin typeface="Open Sans"/>
              <a:ea typeface="Open Sans"/>
              <a:cs typeface="Open Sans"/>
              <a:sym typeface="Open Sans"/>
            </a:endParaRPr>
          </a:p>
        </p:txBody>
      </p:sp>
      <p:pic>
        <p:nvPicPr>
          <p:cNvPr id="2" name="OVS Slide 7">
            <a:hlinkClick r:id="" action="ppaction://media"/>
            <a:extLst>
              <a:ext uri="{FF2B5EF4-FFF2-40B4-BE49-F238E27FC236}">
                <a16:creationId xmlns:a16="http://schemas.microsoft.com/office/drawing/2014/main" id="{DC7D85DA-B561-4577-B01F-A55BF1DDEAFD}"/>
              </a:ext>
            </a:extLst>
          </p:cNvPr>
          <p:cNvPicPr>
            <a:picLocks noChangeAspect="1"/>
          </p:cNvPicPr>
          <p:nvPr>
            <a:audioFile r:link="rId2"/>
            <p:extLst>
              <p:ext uri="{DAA4B4D4-6D71-4841-9C94-3DE7FCFB9230}">
                <p14:media xmlns:p14="http://schemas.microsoft.com/office/powerpoint/2010/main" r:embed="rId1"/>
              </p:ext>
            </p:extLst>
          </p:nvPr>
        </p:nvPicPr>
        <p:blipFill>
          <a:blip r:embed="rId7">
            <a:biLevel thresh="75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Lst>
          </a:blip>
          <a:stretch>
            <a:fillRect/>
          </a:stretch>
        </p:blipFill>
        <p:spPr>
          <a:xfrm>
            <a:off x="8686800" y="46863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1" descr="seal latest no background (1).png"/>
          <p:cNvPicPr preferRelativeResize="0"/>
          <p:nvPr/>
        </p:nvPicPr>
        <p:blipFill rotWithShape="1">
          <a:blip r:embed="rId5">
            <a:alphaModFix/>
          </a:blip>
          <a:srcRect/>
          <a:stretch/>
        </p:blipFill>
        <p:spPr>
          <a:xfrm>
            <a:off x="0" y="0"/>
            <a:ext cx="1028700" cy="1028700"/>
          </a:xfrm>
          <a:prstGeom prst="rect">
            <a:avLst/>
          </a:prstGeom>
          <a:noFill/>
          <a:ln>
            <a:noFill/>
          </a:ln>
        </p:spPr>
      </p:pic>
      <p:sp>
        <p:nvSpPr>
          <p:cNvPr id="212" name="Google Shape;212;p31"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 name="Google Shape;213;p31"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14" name="Google Shape;214;p31" descr="White_Ring_Small (1).gif"/>
          <p:cNvPicPr preferRelativeResize="0"/>
          <p:nvPr/>
        </p:nvPicPr>
        <p:blipFill rotWithShape="1">
          <a:blip r:embed="rId6">
            <a:alphaModFix/>
          </a:blip>
          <a:srcRect/>
          <a:stretch/>
        </p:blipFill>
        <p:spPr>
          <a:xfrm>
            <a:off x="8115300" y="0"/>
            <a:ext cx="1028699" cy="1028700"/>
          </a:xfrm>
          <a:prstGeom prst="rect">
            <a:avLst/>
          </a:prstGeom>
          <a:noFill/>
          <a:ln>
            <a:noFill/>
          </a:ln>
        </p:spPr>
      </p:pic>
      <p:sp>
        <p:nvSpPr>
          <p:cNvPr id="215" name="Google Shape;215;p31"/>
          <p:cNvSpPr/>
          <p:nvPr/>
        </p:nvSpPr>
        <p:spPr>
          <a:xfrm>
            <a:off x="609600" y="2057400"/>
            <a:ext cx="7924800" cy="4847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br>
              <a:rPr lang="en" sz="1800" b="1">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sp>
        <p:nvSpPr>
          <p:cNvPr id="216" name="Google Shape;216;p31"/>
          <p:cNvSpPr/>
          <p:nvPr/>
        </p:nvSpPr>
        <p:spPr>
          <a:xfrm>
            <a:off x="598950" y="1452124"/>
            <a:ext cx="7946100" cy="33366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The Georgia Office of Victim Services serves as the liaison between crime victims and the Department of Community Supervision to address restitution-related matters</a:t>
            </a:r>
            <a:endParaRPr sz="1800">
              <a:latin typeface="Open Sans"/>
              <a:ea typeface="Open Sans"/>
              <a:cs typeface="Open Sans"/>
              <a:sym typeface="Open Sans"/>
            </a:endParaRPr>
          </a:p>
          <a:p>
            <a:pPr marL="45720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Restitution is court-ordered monetary compensation for crime victims</a:t>
            </a:r>
            <a:endParaRPr sz="1800">
              <a:solidFill>
                <a:schemeClr val="dk1"/>
              </a:solidFill>
              <a:latin typeface="Open Sans"/>
              <a:ea typeface="Open Sans"/>
              <a:cs typeface="Open Sans"/>
              <a:sym typeface="Open Sans"/>
            </a:endParaRPr>
          </a:p>
          <a:p>
            <a:pPr marL="45720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A legitimate order for restitution is applied during the sentencing of an offender, and the amount and manner of payment are determined by the courts</a:t>
            </a:r>
            <a:endParaRPr sz="1800">
              <a:solidFill>
                <a:schemeClr val="dk1"/>
              </a:solidFill>
              <a:latin typeface="Open Sans"/>
              <a:ea typeface="Open Sans"/>
              <a:cs typeface="Open Sans"/>
              <a:sym typeface="Open Sans"/>
            </a:endParaRPr>
          </a:p>
          <a:p>
            <a:pPr marL="45720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457200" marR="0" lvl="0"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Once an offender is under community supervision, officers facilitate and monitor offender restitution payment compliance</a:t>
            </a:r>
            <a:endParaRPr sz="2800">
              <a:solidFill>
                <a:schemeClr val="dk1"/>
              </a:solidFill>
              <a:latin typeface="Arial"/>
              <a:ea typeface="Arial"/>
              <a:cs typeface="Arial"/>
              <a:sym typeface="Arial"/>
            </a:endParaRPr>
          </a:p>
        </p:txBody>
      </p:sp>
      <p:sp>
        <p:nvSpPr>
          <p:cNvPr id="217" name="Google Shape;217;p31"/>
          <p:cNvSpPr txBox="1"/>
          <p:nvPr/>
        </p:nvSpPr>
        <p:spPr>
          <a:xfrm>
            <a:off x="0" y="943050"/>
            <a:ext cx="91440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b="1" i="1">
                <a:solidFill>
                  <a:schemeClr val="dk1"/>
                </a:solidFill>
                <a:latin typeface="Open Sans"/>
                <a:ea typeface="Open Sans"/>
                <a:cs typeface="Open Sans"/>
                <a:sym typeface="Open Sans"/>
              </a:rPr>
              <a:t>Restitution</a:t>
            </a:r>
            <a:endParaRPr sz="2500" b="1" i="1">
              <a:solidFill>
                <a:schemeClr val="dk1"/>
              </a:solidFill>
              <a:latin typeface="Open Sans"/>
              <a:ea typeface="Open Sans"/>
              <a:cs typeface="Open Sans"/>
              <a:sym typeface="Open Sans"/>
            </a:endParaRPr>
          </a:p>
        </p:txBody>
      </p:sp>
      <p:sp>
        <p:nvSpPr>
          <p:cNvPr id="219" name="Google Shape;219;p31"/>
          <p:cNvSpPr txBox="1">
            <a:spLocks noGrp="1"/>
          </p:cNvSpPr>
          <p:nvPr>
            <p:ph type="title"/>
          </p:nvPr>
        </p:nvSpPr>
        <p:spPr>
          <a:xfrm>
            <a:off x="0" y="85650"/>
            <a:ext cx="9144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 sz="3600" b="1"/>
              <a:t>  </a:t>
            </a:r>
            <a:r>
              <a:rPr lang="en" sz="2800" b="1">
                <a:latin typeface="Open Sans"/>
                <a:ea typeface="Open Sans"/>
                <a:cs typeface="Open Sans"/>
                <a:sym typeface="Open Sans"/>
              </a:rPr>
              <a:t>Georgia Office of Victim Services</a:t>
            </a:r>
            <a:endParaRPr sz="2800">
              <a:latin typeface="Open Sans"/>
              <a:ea typeface="Open Sans"/>
              <a:cs typeface="Open Sans"/>
              <a:sym typeface="Open Sans"/>
            </a:endParaRPr>
          </a:p>
        </p:txBody>
      </p:sp>
      <p:pic>
        <p:nvPicPr>
          <p:cNvPr id="2" name="OVS Slide 8">
            <a:hlinkClick r:id="" action="ppaction://media"/>
            <a:extLst>
              <a:ext uri="{FF2B5EF4-FFF2-40B4-BE49-F238E27FC236}">
                <a16:creationId xmlns:a16="http://schemas.microsoft.com/office/drawing/2014/main" id="{DA6E775B-600A-4435-A185-D48EB8B42764}"/>
              </a:ext>
            </a:extLst>
          </p:cNvPr>
          <p:cNvPicPr>
            <a:picLocks noChangeAspect="1"/>
          </p:cNvPicPr>
          <p:nvPr>
            <a:audioFile r:link="rId2"/>
            <p:extLst>
              <p:ext uri="{DAA4B4D4-6D71-4841-9C94-3DE7FCFB9230}">
                <p14:media xmlns:p14="http://schemas.microsoft.com/office/powerpoint/2010/main" r:embed="rId1"/>
              </p:ext>
            </p:extLst>
          </p:nvPr>
        </p:nvPicPr>
        <p:blipFill>
          <a:blip r:embed="rId7">
            <a:biLevel thresh="75000"/>
            <a:extLst>
              <a:ext uri="{BEBA8EAE-BF5A-486C-A8C5-ECC9F3942E4B}">
                <a14:imgProps xmlns:a14="http://schemas.microsoft.com/office/drawing/2010/main">
                  <a14:imgLayer r:embed="rId8">
                    <a14:imgEffect>
                      <a14:colorTemperature colorTemp="11200"/>
                    </a14:imgEffect>
                    <a14:imgEffect>
                      <a14:saturation sat="0"/>
                    </a14:imgEffect>
                  </a14:imgLayer>
                </a14:imgProps>
              </a:ext>
            </a:extLst>
          </a:blip>
          <a:stretch>
            <a:fillRect/>
          </a:stretch>
        </p:blipFill>
        <p:spPr>
          <a:xfrm>
            <a:off x="8686799" y="46863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2" descr="seal latest no background (1).png"/>
          <p:cNvPicPr preferRelativeResize="0"/>
          <p:nvPr/>
        </p:nvPicPr>
        <p:blipFill rotWithShape="1">
          <a:blip r:embed="rId5">
            <a:alphaModFix/>
          </a:blip>
          <a:srcRect/>
          <a:stretch/>
        </p:blipFill>
        <p:spPr>
          <a:xfrm>
            <a:off x="0" y="0"/>
            <a:ext cx="1028700" cy="1028700"/>
          </a:xfrm>
          <a:prstGeom prst="rect">
            <a:avLst/>
          </a:prstGeom>
          <a:noFill/>
          <a:ln>
            <a:noFill/>
          </a:ln>
        </p:spPr>
      </p:pic>
      <p:sp>
        <p:nvSpPr>
          <p:cNvPr id="226" name="Google Shape;226;p32"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7" name="Google Shape;227;p32" descr="https://portalapps.pap.state.ga.us/cons-clemencyApp/img/banner_left_no_menu_name.gif"/>
          <p:cNvSpPr/>
          <p:nvPr/>
        </p:nvSpPr>
        <p:spPr>
          <a:xfrm>
            <a:off x="155575" y="-108347"/>
            <a:ext cx="304800" cy="2286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8" name="Google Shape;228;p32"/>
          <p:cNvSpPr txBox="1"/>
          <p:nvPr/>
        </p:nvSpPr>
        <p:spPr>
          <a:xfrm>
            <a:off x="0" y="1428750"/>
            <a:ext cx="9144000" cy="807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br>
              <a:rPr lang="en" sz="3200">
                <a:solidFill>
                  <a:schemeClr val="dk1"/>
                </a:solidFill>
                <a:latin typeface="Arial"/>
                <a:ea typeface="Arial"/>
                <a:cs typeface="Arial"/>
                <a:sym typeface="Arial"/>
              </a:rPr>
            </a:br>
            <a:endParaRPr sz="3200">
              <a:solidFill>
                <a:srgbClr val="000000"/>
              </a:solidFill>
              <a:latin typeface="Arial"/>
              <a:ea typeface="Arial"/>
              <a:cs typeface="Arial"/>
              <a:sym typeface="Arial"/>
            </a:endParaRPr>
          </a:p>
        </p:txBody>
      </p:sp>
      <p:pic>
        <p:nvPicPr>
          <p:cNvPr id="229" name="Google Shape;229;p32" descr="White_Ring_Small (1).gif"/>
          <p:cNvPicPr preferRelativeResize="0"/>
          <p:nvPr/>
        </p:nvPicPr>
        <p:blipFill rotWithShape="1">
          <a:blip r:embed="rId6">
            <a:alphaModFix/>
          </a:blip>
          <a:srcRect/>
          <a:stretch/>
        </p:blipFill>
        <p:spPr>
          <a:xfrm>
            <a:off x="8115300" y="0"/>
            <a:ext cx="1028699" cy="1028700"/>
          </a:xfrm>
          <a:prstGeom prst="rect">
            <a:avLst/>
          </a:prstGeom>
          <a:noFill/>
          <a:ln>
            <a:noFill/>
          </a:ln>
        </p:spPr>
      </p:pic>
      <p:sp>
        <p:nvSpPr>
          <p:cNvPr id="230" name="Google Shape;230;p32"/>
          <p:cNvSpPr txBox="1">
            <a:spLocks noGrp="1"/>
          </p:cNvSpPr>
          <p:nvPr>
            <p:ph type="title"/>
          </p:nvPr>
        </p:nvSpPr>
        <p:spPr>
          <a:xfrm>
            <a:off x="0" y="85650"/>
            <a:ext cx="9144000" cy="8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a:buNone/>
            </a:pPr>
            <a:r>
              <a:rPr lang="en" sz="3600" b="1"/>
              <a:t>  </a:t>
            </a:r>
            <a:r>
              <a:rPr lang="en" sz="2800" b="1">
                <a:latin typeface="Open Sans"/>
                <a:ea typeface="Open Sans"/>
                <a:cs typeface="Open Sans"/>
                <a:sym typeface="Open Sans"/>
              </a:rPr>
              <a:t>Georgia Office of Victim Services</a:t>
            </a:r>
            <a:endParaRPr sz="2800">
              <a:latin typeface="Open Sans"/>
              <a:ea typeface="Open Sans"/>
              <a:cs typeface="Open Sans"/>
              <a:sym typeface="Open Sans"/>
            </a:endParaRPr>
          </a:p>
        </p:txBody>
      </p:sp>
      <p:sp>
        <p:nvSpPr>
          <p:cNvPr id="231" name="Google Shape;231;p32"/>
          <p:cNvSpPr txBox="1"/>
          <p:nvPr/>
        </p:nvSpPr>
        <p:spPr>
          <a:xfrm>
            <a:off x="0" y="941832"/>
            <a:ext cx="9144000" cy="477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500" b="1" i="1">
                <a:solidFill>
                  <a:schemeClr val="dk1"/>
                </a:solidFill>
                <a:latin typeface="Open Sans"/>
                <a:ea typeface="Open Sans"/>
                <a:cs typeface="Open Sans"/>
                <a:sym typeface="Open Sans"/>
              </a:rPr>
              <a:t>Assistance and Programs</a:t>
            </a:r>
            <a:endParaRPr sz="2500" b="1" i="1">
              <a:solidFill>
                <a:schemeClr val="dk1"/>
              </a:solidFill>
              <a:latin typeface="Open Sans"/>
              <a:ea typeface="Open Sans"/>
              <a:cs typeface="Open Sans"/>
              <a:sym typeface="Open Sans"/>
            </a:endParaRPr>
          </a:p>
        </p:txBody>
      </p:sp>
      <p:sp>
        <p:nvSpPr>
          <p:cNvPr id="233" name="Google Shape;233;p32"/>
          <p:cNvSpPr/>
          <p:nvPr/>
        </p:nvSpPr>
        <p:spPr>
          <a:xfrm>
            <a:off x="598950" y="1950339"/>
            <a:ext cx="7946100" cy="20262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Clr>
                <a:srgbClr val="000300"/>
              </a:buClr>
              <a:buSzPts val="1800"/>
              <a:buFont typeface="Open Sans"/>
              <a:buChar char="●"/>
            </a:pPr>
            <a:r>
              <a:rPr lang="en" sz="1800">
                <a:solidFill>
                  <a:srgbClr val="000300"/>
                </a:solidFill>
                <a:latin typeface="Open Sans"/>
                <a:ea typeface="Open Sans"/>
                <a:cs typeface="Open Sans"/>
                <a:sym typeface="Open Sans"/>
              </a:rPr>
              <a:t>Victims Visitors' Day - VVD</a:t>
            </a:r>
            <a:endParaRPr sz="1800">
              <a:solidFill>
                <a:srgbClr val="000300"/>
              </a:solidFill>
              <a:latin typeface="Open Sans"/>
              <a:ea typeface="Open Sans"/>
              <a:cs typeface="Open Sans"/>
              <a:sym typeface="Open Sans"/>
            </a:endParaRPr>
          </a:p>
          <a:p>
            <a:pPr marL="457200" lvl="0" indent="0" algn="l" rtl="0">
              <a:lnSpc>
                <a:spcPct val="100000"/>
              </a:lnSpc>
              <a:spcBef>
                <a:spcPts val="0"/>
              </a:spcBef>
              <a:spcAft>
                <a:spcPts val="0"/>
              </a:spcAft>
              <a:buNone/>
            </a:pPr>
            <a:endParaRPr sz="1800">
              <a:solidFill>
                <a:srgbClr val="000300"/>
              </a:solidFill>
              <a:latin typeface="Open Sans"/>
              <a:ea typeface="Open Sans"/>
              <a:cs typeface="Open Sans"/>
              <a:sym typeface="Open Sans"/>
            </a:endParaRPr>
          </a:p>
          <a:p>
            <a:pPr marL="457200" lvl="0" indent="-342900" algn="l" rtl="0">
              <a:lnSpc>
                <a:spcPct val="100000"/>
              </a:lnSpc>
              <a:spcBef>
                <a:spcPts val="0"/>
              </a:spcBef>
              <a:spcAft>
                <a:spcPts val="0"/>
              </a:spcAft>
              <a:buClr>
                <a:srgbClr val="000300"/>
              </a:buClr>
              <a:buSzPts val="1800"/>
              <a:buFont typeface="Open Sans"/>
              <a:buChar char="●"/>
            </a:pPr>
            <a:r>
              <a:rPr lang="en" sz="1800">
                <a:solidFill>
                  <a:srgbClr val="000300"/>
                </a:solidFill>
                <a:latin typeface="Open Sans"/>
                <a:ea typeface="Open Sans"/>
                <a:cs typeface="Open Sans"/>
                <a:sym typeface="Open Sans"/>
              </a:rPr>
              <a:t>Victim Offender Dialogue - VOD</a:t>
            </a:r>
            <a:endParaRPr sz="1800">
              <a:solidFill>
                <a:srgbClr val="000300"/>
              </a:solidFill>
              <a:latin typeface="Open Sans"/>
              <a:ea typeface="Open Sans"/>
              <a:cs typeface="Open Sans"/>
              <a:sym typeface="Open Sans"/>
            </a:endParaRPr>
          </a:p>
          <a:p>
            <a:pPr marL="457200" lvl="0" indent="0" algn="l" rtl="0">
              <a:lnSpc>
                <a:spcPct val="100000"/>
              </a:lnSpc>
              <a:spcBef>
                <a:spcPts val="0"/>
              </a:spcBef>
              <a:spcAft>
                <a:spcPts val="0"/>
              </a:spcAft>
              <a:buNone/>
            </a:pPr>
            <a:endParaRPr sz="1800">
              <a:solidFill>
                <a:srgbClr val="000300"/>
              </a:solidFill>
              <a:latin typeface="Open Sans"/>
              <a:ea typeface="Open Sans"/>
              <a:cs typeface="Open Sans"/>
              <a:sym typeface="Open Sans"/>
            </a:endParaRPr>
          </a:p>
          <a:p>
            <a:pPr marL="457200" lvl="0" indent="-342900" algn="l" rtl="0">
              <a:lnSpc>
                <a:spcPct val="100000"/>
              </a:lnSpc>
              <a:spcBef>
                <a:spcPts val="0"/>
              </a:spcBef>
              <a:spcAft>
                <a:spcPts val="0"/>
              </a:spcAft>
              <a:buClr>
                <a:srgbClr val="000300"/>
              </a:buClr>
              <a:buSzPts val="1800"/>
              <a:buFont typeface="Open Sans"/>
              <a:buChar char="●"/>
            </a:pPr>
            <a:r>
              <a:rPr lang="en" sz="1800">
                <a:solidFill>
                  <a:srgbClr val="000300"/>
                </a:solidFill>
                <a:latin typeface="Open Sans"/>
                <a:ea typeface="Open Sans"/>
                <a:cs typeface="Open Sans"/>
                <a:sym typeface="Open Sans"/>
              </a:rPr>
              <a:t>Victim Support Partners - VSP</a:t>
            </a:r>
            <a:endParaRPr sz="1800">
              <a:solidFill>
                <a:srgbClr val="000300"/>
              </a:solidFill>
              <a:latin typeface="Open Sans"/>
              <a:ea typeface="Open Sans"/>
              <a:cs typeface="Open Sans"/>
              <a:sym typeface="Open Sans"/>
            </a:endParaRPr>
          </a:p>
          <a:p>
            <a:pPr marL="457200" lvl="0" indent="0" algn="l" rtl="0">
              <a:lnSpc>
                <a:spcPct val="100000"/>
              </a:lnSpc>
              <a:spcBef>
                <a:spcPts val="0"/>
              </a:spcBef>
              <a:spcAft>
                <a:spcPts val="0"/>
              </a:spcAft>
              <a:buNone/>
            </a:pPr>
            <a:endParaRPr sz="1800">
              <a:solidFill>
                <a:srgbClr val="000300"/>
              </a:solidFill>
              <a:latin typeface="Open Sans"/>
              <a:ea typeface="Open Sans"/>
              <a:cs typeface="Open Sans"/>
              <a:sym typeface="Open Sans"/>
            </a:endParaRPr>
          </a:p>
          <a:p>
            <a:pPr marL="457200" lvl="0" indent="-342900" algn="l" rtl="0">
              <a:lnSpc>
                <a:spcPct val="100000"/>
              </a:lnSpc>
              <a:spcBef>
                <a:spcPts val="0"/>
              </a:spcBef>
              <a:spcAft>
                <a:spcPts val="0"/>
              </a:spcAft>
              <a:buClr>
                <a:srgbClr val="000300"/>
              </a:buClr>
              <a:buSzPts val="1800"/>
              <a:buFont typeface="Open Sans"/>
              <a:buChar char="●"/>
            </a:pPr>
            <a:r>
              <a:rPr lang="en" sz="1800">
                <a:solidFill>
                  <a:srgbClr val="000300"/>
                </a:solidFill>
                <a:latin typeface="Open Sans"/>
                <a:ea typeface="Open Sans"/>
                <a:cs typeface="Open Sans"/>
                <a:sym typeface="Open Sans"/>
              </a:rPr>
              <a:t>Unwanted Communication</a:t>
            </a:r>
            <a:endParaRPr sz="1800">
              <a:solidFill>
                <a:srgbClr val="000300"/>
              </a:solidFill>
              <a:latin typeface="Open Sans"/>
              <a:ea typeface="Open Sans"/>
              <a:cs typeface="Open Sans"/>
              <a:sym typeface="Open Sans"/>
            </a:endParaRPr>
          </a:p>
          <a:p>
            <a:pPr marL="457200" marR="0" lvl="0" indent="0" algn="l" rtl="0">
              <a:spcBef>
                <a:spcPts val="0"/>
              </a:spcBef>
              <a:spcAft>
                <a:spcPts val="0"/>
              </a:spcAft>
              <a:buNone/>
            </a:pPr>
            <a:endParaRPr sz="2800">
              <a:solidFill>
                <a:schemeClr val="dk1"/>
              </a:solidFill>
            </a:endParaRPr>
          </a:p>
        </p:txBody>
      </p:sp>
      <p:pic>
        <p:nvPicPr>
          <p:cNvPr id="1026" name="Picture 2">
            <a:extLst>
              <a:ext uri="{FF2B5EF4-FFF2-40B4-BE49-F238E27FC236}">
                <a16:creationId xmlns:a16="http://schemas.microsoft.com/office/drawing/2014/main" id="{DD432130-32A1-4DDB-80EA-71846BD46C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798" y="1891876"/>
            <a:ext cx="2857502" cy="2143126"/>
          </a:xfrm>
          <a:prstGeom prst="rect">
            <a:avLst/>
          </a:prstGeom>
          <a:noFill/>
          <a:extLst>
            <a:ext uri="{909E8E84-426E-40DD-AFC4-6F175D3DCCD1}">
              <a14:hiddenFill xmlns:a14="http://schemas.microsoft.com/office/drawing/2010/main">
                <a:solidFill>
                  <a:srgbClr val="FFFFFF"/>
                </a:solidFill>
              </a14:hiddenFill>
            </a:ext>
          </a:extLst>
        </p:spPr>
      </p:pic>
      <p:pic>
        <p:nvPicPr>
          <p:cNvPr id="2" name="OVS Slide 9">
            <a:hlinkClick r:id="" action="ppaction://media"/>
            <a:extLst>
              <a:ext uri="{FF2B5EF4-FFF2-40B4-BE49-F238E27FC236}">
                <a16:creationId xmlns:a16="http://schemas.microsoft.com/office/drawing/2014/main" id="{7050CF90-FC55-4A80-A774-77ABF39916C1}"/>
              </a:ext>
            </a:extLst>
          </p:cNvPr>
          <p:cNvPicPr>
            <a:picLocks noChangeAspect="1"/>
          </p:cNvPicPr>
          <p:nvPr>
            <a:audioFile r:link="rId2"/>
            <p:extLst>
              <p:ext uri="{DAA4B4D4-6D71-4841-9C94-3DE7FCFB9230}">
                <p14:media xmlns:p14="http://schemas.microsoft.com/office/powerpoint/2010/main" r:embed="rId1"/>
              </p:ext>
            </p:extLst>
          </p:nvPr>
        </p:nvPicPr>
        <p:blipFill>
          <a:blip r:embed="rId8">
            <a:biLevel thresh="75000"/>
            <a:extLst>
              <a:ext uri="{BEBA8EAE-BF5A-486C-A8C5-ECC9F3942E4B}">
                <a14:imgProps xmlns:a14="http://schemas.microsoft.com/office/drawing/2010/main">
                  <a14:imgLayer r:embed="rId9">
                    <a14:imgEffect>
                      <a14:colorTemperature colorTemp="11200"/>
                    </a14:imgEffect>
                    <a14:imgEffect>
                      <a14:saturation sat="0"/>
                    </a14:imgEffect>
                  </a14:imgLayer>
                </a14:imgProps>
              </a:ext>
            </a:extLst>
          </a:blip>
          <a:stretch>
            <a:fillRect/>
          </a:stretch>
        </p:blipFill>
        <p:spPr>
          <a:xfrm>
            <a:off x="8686800" y="468630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921</Words>
  <Application>Microsoft Office PowerPoint</Application>
  <PresentationFormat>On-screen Show (16:9)</PresentationFormat>
  <Paragraphs>142</Paragraphs>
  <Slides>14</Slides>
  <Notes>14</Notes>
  <HiddenSlides>0</HiddenSlides>
  <MMClips>14</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Georgia</vt:lpstr>
      <vt:lpstr>Open Sans</vt:lpstr>
      <vt:lpstr>Arial</vt:lpstr>
      <vt:lpstr>Simple Light</vt:lpstr>
      <vt:lpstr>Office Theme</vt:lpstr>
      <vt:lpstr>GEORGIA OFFICE OF VICTIM SERVICES</vt:lpstr>
      <vt:lpstr>  Georgia Office of Victim Services</vt:lpstr>
      <vt:lpstr>  Georgia Office of Victim Services</vt:lpstr>
      <vt:lpstr>  Georgia Office of Victim Services</vt:lpstr>
      <vt:lpstr>  Georgia Office of Victim Services</vt:lpstr>
      <vt:lpstr>  Georgia Office of Victim Services</vt:lpstr>
      <vt:lpstr>  Georgia Office of Victim Services</vt:lpstr>
      <vt:lpstr>  Georgia Office of Victim Services</vt:lpstr>
      <vt:lpstr>  Georgia Office of Victim Services</vt:lpstr>
      <vt:lpstr>  Georgia Office of Victim Services</vt:lpstr>
      <vt:lpstr>  Georgia Office of Victim Services</vt:lpstr>
      <vt:lpstr>  Georgia Office of Victim Services</vt:lpstr>
      <vt:lpstr>  Georgia Office of Victim Services</vt:lpstr>
      <vt:lpstr>  Georgia Office of Victim Services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GEORGIA OFFICE OF VICTIM SERVICES</dc:title>
  <dc:creator>Jordan B</dc:creator>
  <cp:lastModifiedBy>Jordan Bailey</cp:lastModifiedBy>
  <cp:revision>6</cp:revision>
  <dcterms:modified xsi:type="dcterms:W3CDTF">2022-03-02T13:12:36Z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